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Robo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40" roundtripDataSignature="AMtx7miKMDcyHmFPpwi4O+O1kcvaf07ak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BCD3B64-B8D7-4E4D-958F-91A0FA24FFAE}">
  <a:tblStyle styleId="{BBCD3B64-B8D7-4E4D-958F-91A0FA24FFAE}" styleName="Table_0">
    <a:wholeTbl>
      <a:tcTxStyle b="off" i="off">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Roboto-bold.fntdata"/><Relationship Id="rId14" Type="http://schemas.openxmlformats.org/officeDocument/2006/relationships/slide" Target="slides/slide8.xml"/><Relationship Id="rId36" Type="http://schemas.openxmlformats.org/officeDocument/2006/relationships/font" Target="fonts/Roboto-regular.fntdata"/><Relationship Id="rId17" Type="http://schemas.openxmlformats.org/officeDocument/2006/relationships/slide" Target="slides/slide11.xml"/><Relationship Id="rId39" Type="http://schemas.openxmlformats.org/officeDocument/2006/relationships/font" Target="fonts/Roboto-boldItalic.fntdata"/><Relationship Id="rId16" Type="http://schemas.openxmlformats.org/officeDocument/2006/relationships/slide" Target="slides/slide10.xml"/><Relationship Id="rId38" Type="http://schemas.openxmlformats.org/officeDocument/2006/relationships/font" Target="fonts/Robot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8" name="Google Shape;278;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 name="Google Shape;305;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6" name="Shape 56"/>
        <p:cNvGrpSpPr/>
        <p:nvPr/>
      </p:nvGrpSpPr>
      <p:grpSpPr>
        <a:xfrm>
          <a:off x="0" y="0"/>
          <a:ext cx="0" cy="0"/>
          <a:chOff x="0" y="0"/>
          <a:chExt cx="0" cy="0"/>
        </a:xfrm>
      </p:grpSpPr>
      <p:sp>
        <p:nvSpPr>
          <p:cNvPr id="57" name="Google Shape;57;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8" name="Google Shape;58;p4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9" name="Google Shape;59;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0" name="Shape 60"/>
        <p:cNvGrpSpPr/>
        <p:nvPr/>
      </p:nvGrpSpPr>
      <p:grpSpPr>
        <a:xfrm>
          <a:off x="0" y="0"/>
          <a:ext cx="0" cy="0"/>
          <a:chOff x="0" y="0"/>
          <a:chExt cx="0" cy="0"/>
        </a:xfrm>
      </p:grpSpPr>
      <p:sp>
        <p:nvSpPr>
          <p:cNvPr id="61" name="Google Shape;61;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2" name="Google Shape;62;p4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3" name="Google Shape;63;p4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4" name="Google Shape;64;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5" name="Shape 65"/>
        <p:cNvGrpSpPr/>
        <p:nvPr/>
      </p:nvGrpSpPr>
      <p:grpSpPr>
        <a:xfrm>
          <a:off x="0" y="0"/>
          <a:ext cx="0" cy="0"/>
          <a:chOff x="0" y="0"/>
          <a:chExt cx="0" cy="0"/>
        </a:xfrm>
      </p:grpSpPr>
      <p:sp>
        <p:nvSpPr>
          <p:cNvPr id="66" name="Google Shape;66;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7" name="Google Shape;67;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8" name="Shape 68"/>
        <p:cNvGrpSpPr/>
        <p:nvPr/>
      </p:nvGrpSpPr>
      <p:grpSpPr>
        <a:xfrm>
          <a:off x="0" y="0"/>
          <a:ext cx="0" cy="0"/>
          <a:chOff x="0" y="0"/>
          <a:chExt cx="0" cy="0"/>
        </a:xfrm>
      </p:grpSpPr>
      <p:sp>
        <p:nvSpPr>
          <p:cNvPr id="69" name="Google Shape;69;p4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0" name="Google Shape;70;p4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1" name="Google Shape;71;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2" name="Shape 72"/>
        <p:cNvGrpSpPr/>
        <p:nvPr/>
      </p:nvGrpSpPr>
      <p:grpSpPr>
        <a:xfrm>
          <a:off x="0" y="0"/>
          <a:ext cx="0" cy="0"/>
          <a:chOff x="0" y="0"/>
          <a:chExt cx="0" cy="0"/>
        </a:xfrm>
      </p:grpSpPr>
      <p:sp>
        <p:nvSpPr>
          <p:cNvPr id="73" name="Google Shape;73;p4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74" name="Google Shape;74;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5" name="Shape 75"/>
        <p:cNvGrpSpPr/>
        <p:nvPr/>
      </p:nvGrpSpPr>
      <p:grpSpPr>
        <a:xfrm>
          <a:off x="0" y="0"/>
          <a:ext cx="0" cy="0"/>
          <a:chOff x="0" y="0"/>
          <a:chExt cx="0" cy="0"/>
        </a:xfrm>
      </p:grpSpPr>
      <p:sp>
        <p:nvSpPr>
          <p:cNvPr id="76" name="Google Shape;76;p4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4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78" name="Google Shape;78;p4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9" name="Google Shape;79;p4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80" name="Google Shape;80;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1" name="Shape 81"/>
        <p:cNvGrpSpPr/>
        <p:nvPr/>
      </p:nvGrpSpPr>
      <p:grpSpPr>
        <a:xfrm>
          <a:off x="0" y="0"/>
          <a:ext cx="0" cy="0"/>
          <a:chOff x="0" y="0"/>
          <a:chExt cx="0" cy="0"/>
        </a:xfrm>
      </p:grpSpPr>
      <p:sp>
        <p:nvSpPr>
          <p:cNvPr id="82" name="Google Shape;82;p4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83" name="Google Shape;83;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 name="Shape 84"/>
        <p:cNvGrpSpPr/>
        <p:nvPr/>
      </p:nvGrpSpPr>
      <p:grpSpPr>
        <a:xfrm>
          <a:off x="0" y="0"/>
          <a:ext cx="0" cy="0"/>
          <a:chOff x="0" y="0"/>
          <a:chExt cx="0" cy="0"/>
        </a:xfrm>
      </p:grpSpPr>
      <p:sp>
        <p:nvSpPr>
          <p:cNvPr id="85" name="Google Shape;85;p4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6" name="Google Shape;86;p4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87" name="Google Shape;87;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ntificación del proyecto" type="title">
  <p:cSld name="TITLE">
    <p:spTree>
      <p:nvGrpSpPr>
        <p:cNvPr id="11" name="Shape 11"/>
        <p:cNvGrpSpPr/>
        <p:nvPr/>
      </p:nvGrpSpPr>
      <p:grpSpPr>
        <a:xfrm>
          <a:off x="0" y="0"/>
          <a:ext cx="0" cy="0"/>
          <a:chOff x="0" y="0"/>
          <a:chExt cx="0" cy="0"/>
        </a:xfrm>
      </p:grpSpPr>
      <p:sp>
        <p:nvSpPr>
          <p:cNvPr id="12" name="Google Shape;12;p32"/>
          <p:cNvSpPr/>
          <p:nvPr/>
        </p:nvSpPr>
        <p:spPr>
          <a:xfrm>
            <a:off x="0" y="9600"/>
            <a:ext cx="9144000" cy="5143500"/>
          </a:xfrm>
          <a:prstGeom prst="roundRect">
            <a:avLst>
              <a:gd fmla="val 2618" name="adj"/>
            </a:avLst>
          </a:prstGeom>
          <a:solidFill>
            <a:srgbClr val="FFFFFF"/>
          </a:solidFill>
          <a:ln cap="flat" cmpd="sng" w="38100">
            <a:solidFill>
              <a:srgbClr val="000000"/>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 name="Google Shape;13;p32"/>
          <p:cNvCxnSpPr/>
          <p:nvPr/>
        </p:nvCxnSpPr>
        <p:spPr>
          <a:xfrm>
            <a:off x="-12" y="423264"/>
            <a:ext cx="9128100" cy="15600"/>
          </a:xfrm>
          <a:prstGeom prst="straightConnector1">
            <a:avLst/>
          </a:prstGeom>
          <a:noFill/>
          <a:ln cap="flat" cmpd="sng" w="19050">
            <a:solidFill>
              <a:srgbClr val="000000"/>
            </a:solidFill>
            <a:prstDash val="solid"/>
            <a:round/>
            <a:headEnd len="sm" w="sm" type="none"/>
            <a:tailEnd len="sm" w="sm" type="none"/>
          </a:ln>
        </p:spPr>
      </p:cxnSp>
      <p:cxnSp>
        <p:nvCxnSpPr>
          <p:cNvPr id="14" name="Google Shape;14;p32"/>
          <p:cNvCxnSpPr/>
          <p:nvPr/>
        </p:nvCxnSpPr>
        <p:spPr>
          <a:xfrm rot="10800000">
            <a:off x="2361338" y="18838"/>
            <a:ext cx="0" cy="402300"/>
          </a:xfrm>
          <a:prstGeom prst="straightConnector1">
            <a:avLst/>
          </a:prstGeom>
          <a:noFill/>
          <a:ln cap="flat" cmpd="sng" w="19050">
            <a:solidFill>
              <a:srgbClr val="000000"/>
            </a:solidFill>
            <a:prstDash val="solid"/>
            <a:round/>
            <a:headEnd len="sm" w="sm" type="none"/>
            <a:tailEnd len="sm" w="sm" type="none"/>
          </a:ln>
        </p:spPr>
      </p:cxnSp>
      <p:sp>
        <p:nvSpPr>
          <p:cNvPr id="15" name="Google Shape;15;p32"/>
          <p:cNvSpPr/>
          <p:nvPr/>
        </p:nvSpPr>
        <p:spPr>
          <a:xfrm>
            <a:off x="-12" y="9388"/>
            <a:ext cx="2361300" cy="421200"/>
          </a:xfrm>
          <a:prstGeom prst="roundRect">
            <a:avLst>
              <a:gd fmla="val 25525" name="adj"/>
            </a:avLst>
          </a:prstGeom>
          <a:solidFill>
            <a:srgbClr val="6AA84F"/>
          </a:solidFill>
          <a:ln cap="flat" cmpd="sng" w="9525">
            <a:solidFill>
              <a:srgbClr val="000000"/>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rgbClr val="FFFFFF"/>
                </a:solidFill>
                <a:latin typeface="Arial"/>
                <a:ea typeface="Arial"/>
                <a:cs typeface="Arial"/>
                <a:sym typeface="Arial"/>
              </a:rPr>
              <a:t>Enunciado</a:t>
            </a:r>
            <a:endParaRPr b="1" i="0" sz="1300" u="none" cap="none" strike="noStrike">
              <a:solidFill>
                <a:srgbClr val="FFFFFF"/>
              </a:solidFill>
              <a:latin typeface="Arial"/>
              <a:ea typeface="Arial"/>
              <a:cs typeface="Arial"/>
              <a:sym typeface="Arial"/>
            </a:endParaRPr>
          </a:p>
        </p:txBody>
      </p:sp>
      <p:sp>
        <p:nvSpPr>
          <p:cNvPr id="16" name="Google Shape;16;p32"/>
          <p:cNvSpPr/>
          <p:nvPr/>
        </p:nvSpPr>
        <p:spPr>
          <a:xfrm>
            <a:off x="-2329050" y="0"/>
            <a:ext cx="2114100" cy="5143500"/>
          </a:xfrm>
          <a:prstGeom prst="roundRect">
            <a:avLst>
              <a:gd fmla="val 16667" name="adj"/>
            </a:avLst>
          </a:prstGeom>
          <a:solidFill>
            <a:srgbClr val="EFEFEF"/>
          </a:solidFill>
          <a:ln cap="flat" cmpd="sng" w="9525">
            <a:solidFill>
              <a:schemeClr val="dk1"/>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t" bIns="91425" lIns="91425" spcFirstLastPara="1" rIns="91425" wrap="square" tIns="91425">
            <a:noAutofit/>
          </a:bodyPr>
          <a:lstStyle/>
          <a:p>
            <a:pPr indent="0" lvl="0" marL="0" marR="0" rtl="0" algn="l">
              <a:lnSpc>
                <a:spcPct val="107916"/>
              </a:lnSpc>
              <a:spcBef>
                <a:spcPts val="0"/>
              </a:spcBef>
              <a:spcAft>
                <a:spcPts val="0"/>
              </a:spcAft>
              <a:buClr>
                <a:srgbClr val="000000"/>
              </a:buClr>
              <a:buSzPts val="1100"/>
              <a:buFont typeface="Arial"/>
              <a:buNone/>
            </a:pPr>
            <a:r>
              <a:rPr b="0" i="0" lang="es" sz="1100" u="none" cap="none" strike="noStrike">
                <a:solidFill>
                  <a:schemeClr val="dk1"/>
                </a:solidFill>
                <a:latin typeface="Arial"/>
                <a:ea typeface="Arial"/>
                <a:cs typeface="Arial"/>
                <a:sym typeface="Arial"/>
              </a:rPr>
              <a:t>Indicar en la tabla los participantes del proyecto.</a:t>
            </a:r>
            <a:endParaRPr b="0" i="0" sz="1100" u="none" cap="none" strike="noStrike">
              <a:solidFill>
                <a:schemeClr val="dk1"/>
              </a:solidFill>
              <a:latin typeface="Arial"/>
              <a:ea typeface="Arial"/>
              <a:cs typeface="Arial"/>
              <a:sym typeface="Arial"/>
            </a:endParaRPr>
          </a:p>
          <a:p>
            <a:pPr indent="0" lvl="0" marL="0" marR="0" rtl="0" algn="l">
              <a:lnSpc>
                <a:spcPct val="107916"/>
              </a:lnSpc>
              <a:spcBef>
                <a:spcPts val="80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l">
              <a:lnSpc>
                <a:spcPct val="107916"/>
              </a:lnSpc>
              <a:spcBef>
                <a:spcPts val="800"/>
              </a:spcBef>
              <a:spcAft>
                <a:spcPts val="800"/>
              </a:spcAft>
              <a:buClr>
                <a:schemeClr val="dk1"/>
              </a:buClr>
              <a:buSzPts val="1100"/>
              <a:buFont typeface="Arial"/>
              <a:buNone/>
            </a:pPr>
            <a:r>
              <a:rPr b="0" i="0" lang="es" sz="1100" u="none" cap="none" strike="noStrike">
                <a:solidFill>
                  <a:schemeClr val="dk1"/>
                </a:solidFill>
                <a:latin typeface="Arial"/>
                <a:ea typeface="Arial"/>
                <a:cs typeface="Arial"/>
                <a:sym typeface="Arial"/>
              </a:rPr>
              <a:t>Realizar una descripción del proyecto</a:t>
            </a:r>
            <a:endParaRPr b="0" i="0" sz="11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delos de clases">
  <p:cSld name="TITLE_1">
    <p:spTree>
      <p:nvGrpSpPr>
        <p:cNvPr id="17" name="Shape 17"/>
        <p:cNvGrpSpPr/>
        <p:nvPr/>
      </p:nvGrpSpPr>
      <p:grpSpPr>
        <a:xfrm>
          <a:off x="0" y="0"/>
          <a:ext cx="0" cy="0"/>
          <a:chOff x="0" y="0"/>
          <a:chExt cx="0" cy="0"/>
        </a:xfrm>
      </p:grpSpPr>
      <p:sp>
        <p:nvSpPr>
          <p:cNvPr id="18" name="Google Shape;18;p33"/>
          <p:cNvSpPr/>
          <p:nvPr/>
        </p:nvSpPr>
        <p:spPr>
          <a:xfrm>
            <a:off x="0" y="9600"/>
            <a:ext cx="9144000" cy="5143500"/>
          </a:xfrm>
          <a:prstGeom prst="roundRect">
            <a:avLst>
              <a:gd fmla="val 2618" name="adj"/>
            </a:avLst>
          </a:prstGeom>
          <a:solidFill>
            <a:srgbClr val="FFFFFF"/>
          </a:solidFill>
          <a:ln cap="flat" cmpd="sng" w="38100">
            <a:solidFill>
              <a:srgbClr val="000000"/>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 name="Google Shape;19;p33"/>
          <p:cNvCxnSpPr/>
          <p:nvPr/>
        </p:nvCxnSpPr>
        <p:spPr>
          <a:xfrm>
            <a:off x="-12" y="423264"/>
            <a:ext cx="9128100" cy="15600"/>
          </a:xfrm>
          <a:prstGeom prst="straightConnector1">
            <a:avLst/>
          </a:prstGeom>
          <a:noFill/>
          <a:ln cap="flat" cmpd="sng" w="19050">
            <a:solidFill>
              <a:srgbClr val="000000"/>
            </a:solidFill>
            <a:prstDash val="solid"/>
            <a:round/>
            <a:headEnd len="sm" w="sm" type="none"/>
            <a:tailEnd len="sm" w="sm" type="none"/>
          </a:ln>
        </p:spPr>
      </p:cxnSp>
      <p:cxnSp>
        <p:nvCxnSpPr>
          <p:cNvPr id="20" name="Google Shape;20;p33"/>
          <p:cNvCxnSpPr/>
          <p:nvPr/>
        </p:nvCxnSpPr>
        <p:spPr>
          <a:xfrm rot="10800000">
            <a:off x="2361338" y="18838"/>
            <a:ext cx="0" cy="402300"/>
          </a:xfrm>
          <a:prstGeom prst="straightConnector1">
            <a:avLst/>
          </a:prstGeom>
          <a:noFill/>
          <a:ln cap="flat" cmpd="sng" w="19050">
            <a:solidFill>
              <a:srgbClr val="000000"/>
            </a:solidFill>
            <a:prstDash val="solid"/>
            <a:round/>
            <a:headEnd len="sm" w="sm" type="none"/>
            <a:tailEnd len="sm" w="sm" type="none"/>
          </a:ln>
        </p:spPr>
      </p:cxnSp>
      <p:sp>
        <p:nvSpPr>
          <p:cNvPr id="21" name="Google Shape;21;p33"/>
          <p:cNvSpPr/>
          <p:nvPr/>
        </p:nvSpPr>
        <p:spPr>
          <a:xfrm>
            <a:off x="-12" y="9388"/>
            <a:ext cx="2361300" cy="421200"/>
          </a:xfrm>
          <a:prstGeom prst="roundRect">
            <a:avLst>
              <a:gd fmla="val 25525" name="adj"/>
            </a:avLst>
          </a:prstGeom>
          <a:solidFill>
            <a:srgbClr val="E69138"/>
          </a:solidFill>
          <a:ln cap="flat" cmpd="sng" w="9525">
            <a:solidFill>
              <a:srgbClr val="000000"/>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rgbClr val="FFFFFF"/>
                </a:solidFill>
                <a:latin typeface="Arial"/>
                <a:ea typeface="Arial"/>
                <a:cs typeface="Arial"/>
                <a:sym typeface="Arial"/>
              </a:rPr>
              <a:t>Modelos de clases</a:t>
            </a:r>
            <a:endParaRPr b="1" i="0" sz="1300" u="none" cap="none" strike="noStrike">
              <a:solidFill>
                <a:srgbClr val="FFFFFF"/>
              </a:solidFill>
              <a:latin typeface="Arial"/>
              <a:ea typeface="Arial"/>
              <a:cs typeface="Arial"/>
              <a:sym typeface="Arial"/>
            </a:endParaRPr>
          </a:p>
        </p:txBody>
      </p:sp>
      <p:sp>
        <p:nvSpPr>
          <p:cNvPr id="22" name="Google Shape;22;p33"/>
          <p:cNvSpPr/>
          <p:nvPr/>
        </p:nvSpPr>
        <p:spPr>
          <a:xfrm>
            <a:off x="-2329050" y="0"/>
            <a:ext cx="2114100" cy="5143500"/>
          </a:xfrm>
          <a:prstGeom prst="roundRect">
            <a:avLst>
              <a:gd fmla="val 16667" name="adj"/>
            </a:avLst>
          </a:prstGeom>
          <a:solidFill>
            <a:srgbClr val="EFEFEF"/>
          </a:solidFill>
          <a:ln cap="flat" cmpd="sng" w="9525">
            <a:solidFill>
              <a:schemeClr val="dk1"/>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t" bIns="91425" lIns="91425" spcFirstLastPara="1" rIns="91425" wrap="square" tIns="91425">
            <a:noAutofit/>
          </a:bodyPr>
          <a:lstStyle/>
          <a:p>
            <a:pPr indent="0" lvl="0" marL="0" marR="0" rtl="0" algn="l">
              <a:lnSpc>
                <a:spcPct val="107916"/>
              </a:lnSpc>
              <a:spcBef>
                <a:spcPts val="0"/>
              </a:spcBef>
              <a:spcAft>
                <a:spcPts val="0"/>
              </a:spcAft>
              <a:buClr>
                <a:srgbClr val="000000"/>
              </a:buClr>
              <a:buSzPts val="1100"/>
              <a:buFont typeface="Arial"/>
              <a:buNone/>
            </a:pPr>
            <a:r>
              <a:rPr b="0" i="0" lang="es" sz="1100" u="none" cap="none" strike="noStrike">
                <a:solidFill>
                  <a:schemeClr val="dk1"/>
                </a:solidFill>
                <a:latin typeface="Arial"/>
                <a:ea typeface="Arial"/>
                <a:cs typeface="Arial"/>
                <a:sym typeface="Arial"/>
              </a:rPr>
              <a:t>Realizar el modelo de clases de acuerdo al enunciado </a:t>
            </a:r>
            <a:endParaRPr b="0" i="0" sz="1100" u="none" cap="none" strike="noStrike">
              <a:solidFill>
                <a:schemeClr val="dk1"/>
              </a:solidFill>
              <a:latin typeface="Arial"/>
              <a:ea typeface="Arial"/>
              <a:cs typeface="Arial"/>
              <a:sym typeface="Arial"/>
            </a:endParaRPr>
          </a:p>
          <a:p>
            <a:pPr indent="0" lvl="0" marL="0" marR="0" rtl="0" algn="l">
              <a:lnSpc>
                <a:spcPct val="107916"/>
              </a:lnSpc>
              <a:spcBef>
                <a:spcPts val="800"/>
              </a:spcBef>
              <a:spcAft>
                <a:spcPts val="0"/>
              </a:spcAft>
              <a:buClr>
                <a:srgbClr val="000000"/>
              </a:buClr>
              <a:buSzPts val="1100"/>
              <a:buFont typeface="Arial"/>
              <a:buNone/>
            </a:pPr>
            <a:r>
              <a:rPr b="0" i="0" lang="es" sz="1100" u="none" cap="none" strike="noStrike">
                <a:solidFill>
                  <a:schemeClr val="dk1"/>
                </a:solidFill>
                <a:latin typeface="Arial"/>
                <a:ea typeface="Arial"/>
                <a:cs typeface="Arial"/>
                <a:sym typeface="Arial"/>
              </a:rPr>
              <a:t>Relaciones (contención, sharing, asociación)</a:t>
            </a:r>
            <a:endParaRPr b="0" i="0" sz="1100" u="none" cap="none" strike="noStrike">
              <a:solidFill>
                <a:schemeClr val="dk1"/>
              </a:solidFill>
              <a:latin typeface="Arial"/>
              <a:ea typeface="Arial"/>
              <a:cs typeface="Arial"/>
              <a:sym typeface="Arial"/>
            </a:endParaRPr>
          </a:p>
          <a:p>
            <a:pPr indent="0" lvl="0" marL="0" marR="0" rtl="0" algn="l">
              <a:lnSpc>
                <a:spcPct val="107916"/>
              </a:lnSpc>
              <a:spcBef>
                <a:spcPts val="800"/>
              </a:spcBef>
              <a:spcAft>
                <a:spcPts val="0"/>
              </a:spcAft>
              <a:buClr>
                <a:srgbClr val="000000"/>
              </a:buClr>
              <a:buSzPts val="1100"/>
              <a:buFont typeface="Arial"/>
              <a:buNone/>
            </a:pPr>
            <a:r>
              <a:rPr b="0" i="0" lang="es" sz="1100" u="none" cap="none" strike="noStrike">
                <a:solidFill>
                  <a:schemeClr val="dk1"/>
                </a:solidFill>
                <a:latin typeface="Arial"/>
                <a:ea typeface="Arial"/>
                <a:cs typeface="Arial"/>
                <a:sym typeface="Arial"/>
              </a:rPr>
              <a:t>nombres de rol</a:t>
            </a:r>
            <a:endParaRPr b="0" i="0" sz="1100" u="none" cap="none" strike="noStrike">
              <a:solidFill>
                <a:schemeClr val="dk1"/>
              </a:solidFill>
              <a:latin typeface="Arial"/>
              <a:ea typeface="Arial"/>
              <a:cs typeface="Arial"/>
              <a:sym typeface="Arial"/>
            </a:endParaRPr>
          </a:p>
          <a:p>
            <a:pPr indent="0" lvl="0" marL="0" marR="0" rtl="0" algn="l">
              <a:lnSpc>
                <a:spcPct val="107916"/>
              </a:lnSpc>
              <a:spcBef>
                <a:spcPts val="800"/>
              </a:spcBef>
              <a:spcAft>
                <a:spcPts val="0"/>
              </a:spcAft>
              <a:buClr>
                <a:srgbClr val="000000"/>
              </a:buClr>
              <a:buSzPts val="1100"/>
              <a:buFont typeface="Arial"/>
              <a:buNone/>
            </a:pPr>
            <a:r>
              <a:rPr b="0" i="0" lang="es" sz="1100" u="none" cap="none" strike="noStrike">
                <a:solidFill>
                  <a:schemeClr val="dk1"/>
                </a:solidFill>
                <a:latin typeface="Arial"/>
                <a:ea typeface="Arial"/>
                <a:cs typeface="Arial"/>
                <a:sym typeface="Arial"/>
              </a:rPr>
              <a:t>multiplicidad</a:t>
            </a:r>
            <a:endParaRPr b="0" i="0" sz="1100" u="none" cap="none" strike="noStrike">
              <a:solidFill>
                <a:schemeClr val="dk1"/>
              </a:solidFill>
              <a:latin typeface="Arial"/>
              <a:ea typeface="Arial"/>
              <a:cs typeface="Arial"/>
              <a:sym typeface="Arial"/>
            </a:endParaRPr>
          </a:p>
          <a:p>
            <a:pPr indent="0" lvl="0" marL="0" marR="0" rtl="0" algn="l">
              <a:lnSpc>
                <a:spcPct val="107916"/>
              </a:lnSpc>
              <a:spcBef>
                <a:spcPts val="800"/>
              </a:spcBef>
              <a:spcAft>
                <a:spcPts val="800"/>
              </a:spcAft>
              <a:buClr>
                <a:srgbClr val="000000"/>
              </a:buClr>
              <a:buSzPts val="1100"/>
              <a:buFont typeface="Arial"/>
              <a:buNone/>
            </a:pPr>
            <a:r>
              <a:rPr b="0" i="0" lang="es" sz="1100" u="none" cap="none" strike="noStrike">
                <a:solidFill>
                  <a:schemeClr val="dk1"/>
                </a:solidFill>
                <a:latin typeface="Arial"/>
                <a:ea typeface="Arial"/>
                <a:cs typeface="Arial"/>
                <a:sym typeface="Arial"/>
              </a:rPr>
              <a:t>organización</a:t>
            </a:r>
            <a:endParaRPr b="0" i="0" sz="11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structura del proyecto">
  <p:cSld name="TITLE_1_1">
    <p:spTree>
      <p:nvGrpSpPr>
        <p:cNvPr id="23" name="Shape 23"/>
        <p:cNvGrpSpPr/>
        <p:nvPr/>
      </p:nvGrpSpPr>
      <p:grpSpPr>
        <a:xfrm>
          <a:off x="0" y="0"/>
          <a:ext cx="0" cy="0"/>
          <a:chOff x="0" y="0"/>
          <a:chExt cx="0" cy="0"/>
        </a:xfrm>
      </p:grpSpPr>
      <p:sp>
        <p:nvSpPr>
          <p:cNvPr id="24" name="Google Shape;24;p34"/>
          <p:cNvSpPr/>
          <p:nvPr/>
        </p:nvSpPr>
        <p:spPr>
          <a:xfrm>
            <a:off x="-7950" y="0"/>
            <a:ext cx="9144000" cy="5143500"/>
          </a:xfrm>
          <a:prstGeom prst="roundRect">
            <a:avLst>
              <a:gd fmla="val 2618" name="adj"/>
            </a:avLst>
          </a:prstGeom>
          <a:solidFill>
            <a:srgbClr val="FFFFFF"/>
          </a:solidFill>
          <a:ln cap="flat" cmpd="sng" w="38100">
            <a:solidFill>
              <a:srgbClr val="000000"/>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 name="Google Shape;25;p34"/>
          <p:cNvCxnSpPr/>
          <p:nvPr/>
        </p:nvCxnSpPr>
        <p:spPr>
          <a:xfrm>
            <a:off x="-12" y="423264"/>
            <a:ext cx="9128100" cy="15600"/>
          </a:xfrm>
          <a:prstGeom prst="straightConnector1">
            <a:avLst/>
          </a:prstGeom>
          <a:noFill/>
          <a:ln cap="flat" cmpd="sng" w="19050">
            <a:solidFill>
              <a:srgbClr val="000000"/>
            </a:solidFill>
            <a:prstDash val="solid"/>
            <a:round/>
            <a:headEnd len="sm" w="sm" type="none"/>
            <a:tailEnd len="sm" w="sm" type="none"/>
          </a:ln>
        </p:spPr>
      </p:cxnSp>
      <p:cxnSp>
        <p:nvCxnSpPr>
          <p:cNvPr id="26" name="Google Shape;26;p34"/>
          <p:cNvCxnSpPr/>
          <p:nvPr/>
        </p:nvCxnSpPr>
        <p:spPr>
          <a:xfrm rot="10800000">
            <a:off x="2361338" y="18838"/>
            <a:ext cx="0" cy="402300"/>
          </a:xfrm>
          <a:prstGeom prst="straightConnector1">
            <a:avLst/>
          </a:prstGeom>
          <a:noFill/>
          <a:ln cap="flat" cmpd="sng" w="19050">
            <a:solidFill>
              <a:srgbClr val="000000"/>
            </a:solidFill>
            <a:prstDash val="solid"/>
            <a:round/>
            <a:headEnd len="sm" w="sm" type="none"/>
            <a:tailEnd len="sm" w="sm" type="none"/>
          </a:ln>
        </p:spPr>
      </p:cxnSp>
      <p:sp>
        <p:nvSpPr>
          <p:cNvPr id="27" name="Google Shape;27;p34"/>
          <p:cNvSpPr/>
          <p:nvPr/>
        </p:nvSpPr>
        <p:spPr>
          <a:xfrm>
            <a:off x="-12" y="9388"/>
            <a:ext cx="2361300" cy="421200"/>
          </a:xfrm>
          <a:prstGeom prst="roundRect">
            <a:avLst>
              <a:gd fmla="val 25525" name="adj"/>
            </a:avLst>
          </a:prstGeom>
          <a:solidFill>
            <a:srgbClr val="3C78D8"/>
          </a:solidFill>
          <a:ln cap="flat" cmpd="sng" w="9525">
            <a:solidFill>
              <a:srgbClr val="000000"/>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rgbClr val="FFFFFF"/>
                </a:solidFill>
                <a:latin typeface="Arial"/>
                <a:ea typeface="Arial"/>
                <a:cs typeface="Arial"/>
                <a:sym typeface="Arial"/>
              </a:rPr>
              <a:t>Estructura del proyecto</a:t>
            </a:r>
            <a:endParaRPr b="1" i="0" sz="1300" u="none" cap="none" strike="noStrike">
              <a:solidFill>
                <a:srgbClr val="FFFFFF"/>
              </a:solidFill>
              <a:latin typeface="Arial"/>
              <a:ea typeface="Arial"/>
              <a:cs typeface="Arial"/>
              <a:sym typeface="Arial"/>
            </a:endParaRPr>
          </a:p>
        </p:txBody>
      </p:sp>
      <p:sp>
        <p:nvSpPr>
          <p:cNvPr id="28" name="Google Shape;28;p34"/>
          <p:cNvSpPr/>
          <p:nvPr/>
        </p:nvSpPr>
        <p:spPr>
          <a:xfrm>
            <a:off x="-2329050" y="0"/>
            <a:ext cx="2114100" cy="5143500"/>
          </a:xfrm>
          <a:prstGeom prst="roundRect">
            <a:avLst>
              <a:gd fmla="val 16667" name="adj"/>
            </a:avLst>
          </a:prstGeom>
          <a:solidFill>
            <a:srgbClr val="EFEFEF"/>
          </a:solidFill>
          <a:ln cap="flat" cmpd="sng" w="9525">
            <a:solidFill>
              <a:schemeClr val="dk1"/>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t" bIns="91425" lIns="91425" spcFirstLastPara="1" rIns="91425" wrap="square" tIns="91425">
            <a:noAutofit/>
          </a:bodyPr>
          <a:lstStyle/>
          <a:p>
            <a:pPr indent="0" lvl="0" marL="0" marR="0" rtl="0" algn="l">
              <a:lnSpc>
                <a:spcPct val="107916"/>
              </a:lnSpc>
              <a:spcBef>
                <a:spcPts val="0"/>
              </a:spcBef>
              <a:spcAft>
                <a:spcPts val="800"/>
              </a:spcAft>
              <a:buClr>
                <a:schemeClr val="dk1"/>
              </a:buClr>
              <a:buSzPts val="1100"/>
              <a:buFont typeface="Arial"/>
              <a:buNone/>
            </a:pPr>
            <a:r>
              <a:rPr b="0" i="0" lang="es" sz="1100" u="none" cap="none" strike="noStrike">
                <a:solidFill>
                  <a:schemeClr val="dk1"/>
                </a:solidFill>
                <a:latin typeface="Arial"/>
                <a:ea typeface="Arial"/>
                <a:cs typeface="Arial"/>
                <a:sym typeface="Arial"/>
              </a:rPr>
              <a:t>Utilizar la estructura de trabajo explicada en clase</a:t>
            </a:r>
            <a:endParaRPr b="1" i="0" sz="11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plementación modelo de clases">
  <p:cSld name="TITLE_1_1_1">
    <p:spTree>
      <p:nvGrpSpPr>
        <p:cNvPr id="29" name="Shape 29"/>
        <p:cNvGrpSpPr/>
        <p:nvPr/>
      </p:nvGrpSpPr>
      <p:grpSpPr>
        <a:xfrm>
          <a:off x="0" y="0"/>
          <a:ext cx="0" cy="0"/>
          <a:chOff x="0" y="0"/>
          <a:chExt cx="0" cy="0"/>
        </a:xfrm>
      </p:grpSpPr>
      <p:sp>
        <p:nvSpPr>
          <p:cNvPr id="30" name="Google Shape;30;p35"/>
          <p:cNvSpPr/>
          <p:nvPr/>
        </p:nvSpPr>
        <p:spPr>
          <a:xfrm>
            <a:off x="0" y="9600"/>
            <a:ext cx="9144000" cy="5143500"/>
          </a:xfrm>
          <a:prstGeom prst="roundRect">
            <a:avLst>
              <a:gd fmla="val 2618" name="adj"/>
            </a:avLst>
          </a:prstGeom>
          <a:solidFill>
            <a:srgbClr val="FFFFFF"/>
          </a:solidFill>
          <a:ln cap="flat" cmpd="sng" w="38100">
            <a:solidFill>
              <a:srgbClr val="000000"/>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1" name="Google Shape;31;p35"/>
          <p:cNvCxnSpPr/>
          <p:nvPr/>
        </p:nvCxnSpPr>
        <p:spPr>
          <a:xfrm>
            <a:off x="-12" y="423264"/>
            <a:ext cx="9128100" cy="15600"/>
          </a:xfrm>
          <a:prstGeom prst="straightConnector1">
            <a:avLst/>
          </a:prstGeom>
          <a:noFill/>
          <a:ln cap="flat" cmpd="sng" w="19050">
            <a:solidFill>
              <a:srgbClr val="000000"/>
            </a:solidFill>
            <a:prstDash val="solid"/>
            <a:round/>
            <a:headEnd len="sm" w="sm" type="none"/>
            <a:tailEnd len="sm" w="sm" type="none"/>
          </a:ln>
        </p:spPr>
      </p:cxnSp>
      <p:cxnSp>
        <p:nvCxnSpPr>
          <p:cNvPr id="32" name="Google Shape;32;p35"/>
          <p:cNvCxnSpPr/>
          <p:nvPr/>
        </p:nvCxnSpPr>
        <p:spPr>
          <a:xfrm rot="10800000">
            <a:off x="2361338" y="18838"/>
            <a:ext cx="0" cy="402300"/>
          </a:xfrm>
          <a:prstGeom prst="straightConnector1">
            <a:avLst/>
          </a:prstGeom>
          <a:noFill/>
          <a:ln cap="flat" cmpd="sng" w="19050">
            <a:solidFill>
              <a:srgbClr val="000000"/>
            </a:solidFill>
            <a:prstDash val="solid"/>
            <a:round/>
            <a:headEnd len="sm" w="sm" type="none"/>
            <a:tailEnd len="sm" w="sm" type="none"/>
          </a:ln>
        </p:spPr>
      </p:cxnSp>
      <p:sp>
        <p:nvSpPr>
          <p:cNvPr id="33" name="Google Shape;33;p35"/>
          <p:cNvSpPr/>
          <p:nvPr/>
        </p:nvSpPr>
        <p:spPr>
          <a:xfrm>
            <a:off x="-12" y="9388"/>
            <a:ext cx="2361300" cy="421200"/>
          </a:xfrm>
          <a:prstGeom prst="roundRect">
            <a:avLst>
              <a:gd fmla="val 25525" name="adj"/>
            </a:avLst>
          </a:prstGeom>
          <a:solidFill>
            <a:schemeClr val="accent5"/>
          </a:solidFill>
          <a:ln cap="flat" cmpd="sng" w="9525">
            <a:solidFill>
              <a:srgbClr val="000000"/>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rgbClr val="FFFFFF"/>
                </a:solidFill>
                <a:latin typeface="Arial"/>
                <a:ea typeface="Arial"/>
                <a:cs typeface="Arial"/>
                <a:sym typeface="Arial"/>
              </a:rPr>
              <a:t>Implementación modelo de clases</a:t>
            </a:r>
            <a:endParaRPr b="1" i="0" sz="1300" u="none" cap="none" strike="noStrike">
              <a:solidFill>
                <a:srgbClr val="FFFFFF"/>
              </a:solidFill>
              <a:latin typeface="Arial"/>
              <a:ea typeface="Arial"/>
              <a:cs typeface="Arial"/>
              <a:sym typeface="Arial"/>
            </a:endParaRPr>
          </a:p>
        </p:txBody>
      </p:sp>
      <p:sp>
        <p:nvSpPr>
          <p:cNvPr id="34" name="Google Shape;34;p35"/>
          <p:cNvSpPr/>
          <p:nvPr/>
        </p:nvSpPr>
        <p:spPr>
          <a:xfrm>
            <a:off x="-2329050" y="0"/>
            <a:ext cx="2114100" cy="5143500"/>
          </a:xfrm>
          <a:prstGeom prst="roundRect">
            <a:avLst>
              <a:gd fmla="val 16667" name="adj"/>
            </a:avLst>
          </a:prstGeom>
          <a:solidFill>
            <a:srgbClr val="EFEFEF"/>
          </a:solidFill>
          <a:ln cap="flat" cmpd="sng" w="9525">
            <a:solidFill>
              <a:schemeClr val="dk1"/>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t" bIns="91425" lIns="91425" spcFirstLastPara="1" rIns="91425" wrap="square" tIns="91425">
            <a:noAutofit/>
          </a:bodyPr>
          <a:lstStyle/>
          <a:p>
            <a:pPr indent="0" lvl="0" marL="0" marR="0" rtl="0" algn="l">
              <a:lnSpc>
                <a:spcPct val="107916"/>
              </a:lnSpc>
              <a:spcBef>
                <a:spcPts val="0"/>
              </a:spcBef>
              <a:spcAft>
                <a:spcPts val="800"/>
              </a:spcAft>
              <a:buClr>
                <a:schemeClr val="dk1"/>
              </a:buClr>
              <a:buSzPts val="1100"/>
              <a:buFont typeface="Arial"/>
              <a:buNone/>
            </a:pPr>
            <a:r>
              <a:rPr b="0" i="0" lang="es" sz="1100" u="none" cap="none" strike="noStrike">
                <a:solidFill>
                  <a:schemeClr val="dk1"/>
                </a:solidFill>
                <a:latin typeface="Arial"/>
                <a:ea typeface="Arial"/>
                <a:cs typeface="Arial"/>
                <a:sym typeface="Arial"/>
              </a:rPr>
              <a:t>Realizar la implementación en código del modelo de su enunciado (modelo de clases)</a:t>
            </a:r>
            <a:endParaRPr b="1" i="0" sz="11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licación de temas">
  <p:cSld name="TITLE_1_1_1_1_1">
    <p:spTree>
      <p:nvGrpSpPr>
        <p:cNvPr id="35" name="Shape 35"/>
        <p:cNvGrpSpPr/>
        <p:nvPr/>
      </p:nvGrpSpPr>
      <p:grpSpPr>
        <a:xfrm>
          <a:off x="0" y="0"/>
          <a:ext cx="0" cy="0"/>
          <a:chOff x="0" y="0"/>
          <a:chExt cx="0" cy="0"/>
        </a:xfrm>
      </p:grpSpPr>
      <p:sp>
        <p:nvSpPr>
          <p:cNvPr id="36" name="Google Shape;36;p36"/>
          <p:cNvSpPr/>
          <p:nvPr/>
        </p:nvSpPr>
        <p:spPr>
          <a:xfrm>
            <a:off x="0" y="9600"/>
            <a:ext cx="9144000" cy="5143500"/>
          </a:xfrm>
          <a:prstGeom prst="roundRect">
            <a:avLst>
              <a:gd fmla="val 2618" name="adj"/>
            </a:avLst>
          </a:prstGeom>
          <a:solidFill>
            <a:srgbClr val="FFFFFF"/>
          </a:solidFill>
          <a:ln cap="flat" cmpd="sng" w="38100">
            <a:solidFill>
              <a:srgbClr val="000000"/>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 name="Google Shape;37;p36"/>
          <p:cNvCxnSpPr/>
          <p:nvPr/>
        </p:nvCxnSpPr>
        <p:spPr>
          <a:xfrm>
            <a:off x="-12" y="423264"/>
            <a:ext cx="9128100" cy="15600"/>
          </a:xfrm>
          <a:prstGeom prst="straightConnector1">
            <a:avLst/>
          </a:prstGeom>
          <a:noFill/>
          <a:ln cap="flat" cmpd="sng" w="19050">
            <a:solidFill>
              <a:srgbClr val="000000"/>
            </a:solidFill>
            <a:prstDash val="solid"/>
            <a:round/>
            <a:headEnd len="sm" w="sm" type="none"/>
            <a:tailEnd len="sm" w="sm" type="none"/>
          </a:ln>
        </p:spPr>
      </p:cxnSp>
      <p:cxnSp>
        <p:nvCxnSpPr>
          <p:cNvPr id="38" name="Google Shape;38;p36"/>
          <p:cNvCxnSpPr/>
          <p:nvPr/>
        </p:nvCxnSpPr>
        <p:spPr>
          <a:xfrm rot="10800000">
            <a:off x="2361338" y="18838"/>
            <a:ext cx="0" cy="402300"/>
          </a:xfrm>
          <a:prstGeom prst="straightConnector1">
            <a:avLst/>
          </a:prstGeom>
          <a:noFill/>
          <a:ln cap="flat" cmpd="sng" w="19050">
            <a:solidFill>
              <a:srgbClr val="000000"/>
            </a:solidFill>
            <a:prstDash val="solid"/>
            <a:round/>
            <a:headEnd len="sm" w="sm" type="none"/>
            <a:tailEnd len="sm" w="sm" type="none"/>
          </a:ln>
        </p:spPr>
      </p:cxnSp>
      <p:sp>
        <p:nvSpPr>
          <p:cNvPr id="39" name="Google Shape;39;p36"/>
          <p:cNvSpPr/>
          <p:nvPr/>
        </p:nvSpPr>
        <p:spPr>
          <a:xfrm>
            <a:off x="-12" y="9388"/>
            <a:ext cx="2361300" cy="421200"/>
          </a:xfrm>
          <a:prstGeom prst="roundRect">
            <a:avLst>
              <a:gd fmla="val 25525" name="adj"/>
            </a:avLst>
          </a:prstGeom>
          <a:solidFill>
            <a:srgbClr val="A61C00"/>
          </a:solidFill>
          <a:ln cap="flat" cmpd="sng" w="9525">
            <a:solidFill>
              <a:srgbClr val="000000"/>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rgbClr val="FFFFFF"/>
                </a:solidFill>
                <a:latin typeface="Arial"/>
                <a:ea typeface="Arial"/>
                <a:cs typeface="Arial"/>
                <a:sym typeface="Arial"/>
              </a:rPr>
              <a:t>Aplicación de temas</a:t>
            </a:r>
            <a:endParaRPr b="1" i="0" sz="1300" u="none" cap="none" strike="noStrike">
              <a:solidFill>
                <a:srgbClr val="FFFFFF"/>
              </a:solidFill>
              <a:latin typeface="Arial"/>
              <a:ea typeface="Arial"/>
              <a:cs typeface="Arial"/>
              <a:sym typeface="Arial"/>
            </a:endParaRPr>
          </a:p>
        </p:txBody>
      </p:sp>
      <p:sp>
        <p:nvSpPr>
          <p:cNvPr id="40" name="Google Shape;40;p36"/>
          <p:cNvSpPr/>
          <p:nvPr/>
        </p:nvSpPr>
        <p:spPr>
          <a:xfrm>
            <a:off x="-2329050" y="0"/>
            <a:ext cx="2114100" cy="5143500"/>
          </a:xfrm>
          <a:prstGeom prst="roundRect">
            <a:avLst>
              <a:gd fmla="val 16667" name="adj"/>
            </a:avLst>
          </a:prstGeom>
          <a:solidFill>
            <a:srgbClr val="EFEFEF"/>
          </a:solidFill>
          <a:ln cap="flat" cmpd="sng" w="9525">
            <a:solidFill>
              <a:schemeClr val="dk1"/>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t" bIns="91425" lIns="91425" spcFirstLastPara="1" rIns="91425" wrap="square" tIns="91425">
            <a:noAutofit/>
          </a:bodyPr>
          <a:lstStyle/>
          <a:p>
            <a:pPr indent="0" lvl="0" marL="0" marR="0" rtl="0" algn="l">
              <a:lnSpc>
                <a:spcPct val="107916"/>
              </a:lnSpc>
              <a:spcBef>
                <a:spcPts val="0"/>
              </a:spcBef>
              <a:spcAft>
                <a:spcPts val="800"/>
              </a:spcAft>
              <a:buClr>
                <a:srgbClr val="000000"/>
              </a:buClr>
              <a:buSzPts val="1100"/>
              <a:buFont typeface="Arial"/>
              <a:buNone/>
            </a:pPr>
            <a:r>
              <a:rPr b="0" i="0" lang="es" sz="1100" u="none" cap="none" strike="noStrike">
                <a:solidFill>
                  <a:schemeClr val="dk1"/>
                </a:solidFill>
                <a:latin typeface="Arial"/>
                <a:ea typeface="Arial"/>
                <a:cs typeface="Arial"/>
                <a:sym typeface="Arial"/>
              </a:rPr>
              <a:t>Según el tema visto colocar la evidencia de la aplicabilidad del tema</a:t>
            </a:r>
            <a:endParaRPr b="0" i="0" sz="11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s de soporte">
  <p:cSld name="TITLE_1_1_1_1_1_1">
    <p:spTree>
      <p:nvGrpSpPr>
        <p:cNvPr id="41" name="Shape 41"/>
        <p:cNvGrpSpPr/>
        <p:nvPr/>
      </p:nvGrpSpPr>
      <p:grpSpPr>
        <a:xfrm>
          <a:off x="0" y="0"/>
          <a:ext cx="0" cy="0"/>
          <a:chOff x="0" y="0"/>
          <a:chExt cx="0" cy="0"/>
        </a:xfrm>
      </p:grpSpPr>
      <p:sp>
        <p:nvSpPr>
          <p:cNvPr id="42" name="Google Shape;42;p37"/>
          <p:cNvSpPr/>
          <p:nvPr/>
        </p:nvSpPr>
        <p:spPr>
          <a:xfrm>
            <a:off x="0" y="9600"/>
            <a:ext cx="9144000" cy="5143500"/>
          </a:xfrm>
          <a:prstGeom prst="roundRect">
            <a:avLst>
              <a:gd fmla="val 2618" name="adj"/>
            </a:avLst>
          </a:prstGeom>
          <a:solidFill>
            <a:srgbClr val="FFFFFF"/>
          </a:solidFill>
          <a:ln cap="flat" cmpd="sng" w="38100">
            <a:solidFill>
              <a:srgbClr val="000000"/>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 name="Google Shape;43;p37"/>
          <p:cNvCxnSpPr/>
          <p:nvPr/>
        </p:nvCxnSpPr>
        <p:spPr>
          <a:xfrm>
            <a:off x="-12" y="423264"/>
            <a:ext cx="9128100" cy="15600"/>
          </a:xfrm>
          <a:prstGeom prst="straightConnector1">
            <a:avLst/>
          </a:prstGeom>
          <a:noFill/>
          <a:ln cap="flat" cmpd="sng" w="19050">
            <a:solidFill>
              <a:srgbClr val="000000"/>
            </a:solidFill>
            <a:prstDash val="solid"/>
            <a:round/>
            <a:headEnd len="sm" w="sm" type="none"/>
            <a:tailEnd len="sm" w="sm" type="none"/>
          </a:ln>
        </p:spPr>
      </p:cxnSp>
      <p:cxnSp>
        <p:nvCxnSpPr>
          <p:cNvPr id="44" name="Google Shape;44;p37"/>
          <p:cNvCxnSpPr/>
          <p:nvPr/>
        </p:nvCxnSpPr>
        <p:spPr>
          <a:xfrm rot="10800000">
            <a:off x="2361338" y="18838"/>
            <a:ext cx="0" cy="402300"/>
          </a:xfrm>
          <a:prstGeom prst="straightConnector1">
            <a:avLst/>
          </a:prstGeom>
          <a:noFill/>
          <a:ln cap="flat" cmpd="sng" w="19050">
            <a:solidFill>
              <a:srgbClr val="000000"/>
            </a:solidFill>
            <a:prstDash val="solid"/>
            <a:round/>
            <a:headEnd len="sm" w="sm" type="none"/>
            <a:tailEnd len="sm" w="sm" type="none"/>
          </a:ln>
        </p:spPr>
      </p:cxnSp>
      <p:sp>
        <p:nvSpPr>
          <p:cNvPr id="45" name="Google Shape;45;p37"/>
          <p:cNvSpPr/>
          <p:nvPr/>
        </p:nvSpPr>
        <p:spPr>
          <a:xfrm>
            <a:off x="-12" y="9388"/>
            <a:ext cx="2361300" cy="421200"/>
          </a:xfrm>
          <a:prstGeom prst="roundRect">
            <a:avLst>
              <a:gd fmla="val 25525" name="adj"/>
            </a:avLst>
          </a:prstGeom>
          <a:solidFill>
            <a:srgbClr val="8AA600"/>
          </a:solidFill>
          <a:ln cap="flat" cmpd="sng" w="9525">
            <a:solidFill>
              <a:srgbClr val="000000"/>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rgbClr val="FFFFFF"/>
                </a:solidFill>
                <a:latin typeface="Arial"/>
                <a:ea typeface="Arial"/>
                <a:cs typeface="Arial"/>
                <a:sym typeface="Arial"/>
              </a:rPr>
              <a:t>Videos de soporte</a:t>
            </a:r>
            <a:endParaRPr b="1" i="0" sz="1300" u="none" cap="none" strike="noStrike">
              <a:solidFill>
                <a:srgbClr val="FFFFFF"/>
              </a:solidFill>
              <a:latin typeface="Arial"/>
              <a:ea typeface="Arial"/>
              <a:cs typeface="Arial"/>
              <a:sym typeface="Arial"/>
            </a:endParaRPr>
          </a:p>
        </p:txBody>
      </p:sp>
      <p:sp>
        <p:nvSpPr>
          <p:cNvPr id="46" name="Google Shape;46;p37"/>
          <p:cNvSpPr/>
          <p:nvPr/>
        </p:nvSpPr>
        <p:spPr>
          <a:xfrm>
            <a:off x="-2329050" y="0"/>
            <a:ext cx="2114100" cy="5143500"/>
          </a:xfrm>
          <a:prstGeom prst="roundRect">
            <a:avLst>
              <a:gd fmla="val 16667" name="adj"/>
            </a:avLst>
          </a:prstGeom>
          <a:solidFill>
            <a:srgbClr val="EFEFEF"/>
          </a:solidFill>
          <a:ln cap="flat" cmpd="sng" w="9525">
            <a:solidFill>
              <a:schemeClr val="dk1"/>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t" bIns="91425" lIns="91425" spcFirstLastPara="1" rIns="91425" wrap="square" tIns="91425">
            <a:noAutofit/>
          </a:bodyPr>
          <a:lstStyle/>
          <a:p>
            <a:pPr indent="0" lvl="0" marL="0" marR="0" rtl="0" algn="l">
              <a:lnSpc>
                <a:spcPct val="107916"/>
              </a:lnSpc>
              <a:spcBef>
                <a:spcPts val="0"/>
              </a:spcBef>
              <a:spcAft>
                <a:spcPts val="800"/>
              </a:spcAft>
              <a:buClr>
                <a:schemeClr val="dk1"/>
              </a:buClr>
              <a:buSzPts val="1100"/>
              <a:buFont typeface="Arial"/>
              <a:buNone/>
            </a:pPr>
            <a:r>
              <a:rPr b="0" i="0" lang="es" sz="1100" u="none" cap="none" strike="noStrike">
                <a:solidFill>
                  <a:schemeClr val="dk1"/>
                </a:solidFill>
                <a:latin typeface="Arial"/>
                <a:ea typeface="Arial"/>
                <a:cs typeface="Arial"/>
                <a:sym typeface="Arial"/>
              </a:rPr>
              <a:t>Realizar un vídeo haciendo una demostración</a:t>
            </a:r>
            <a:endParaRPr b="1" i="0" sz="11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faces de usuario">
  <p:cSld name="TITLE_1_1_1_1">
    <p:spTree>
      <p:nvGrpSpPr>
        <p:cNvPr id="47" name="Shape 47"/>
        <p:cNvGrpSpPr/>
        <p:nvPr/>
      </p:nvGrpSpPr>
      <p:grpSpPr>
        <a:xfrm>
          <a:off x="0" y="0"/>
          <a:ext cx="0" cy="0"/>
          <a:chOff x="0" y="0"/>
          <a:chExt cx="0" cy="0"/>
        </a:xfrm>
      </p:grpSpPr>
      <p:sp>
        <p:nvSpPr>
          <p:cNvPr id="48" name="Google Shape;48;p38"/>
          <p:cNvSpPr/>
          <p:nvPr/>
        </p:nvSpPr>
        <p:spPr>
          <a:xfrm>
            <a:off x="0" y="9600"/>
            <a:ext cx="9144000" cy="5143500"/>
          </a:xfrm>
          <a:prstGeom prst="roundRect">
            <a:avLst>
              <a:gd fmla="val 2618" name="adj"/>
            </a:avLst>
          </a:prstGeom>
          <a:solidFill>
            <a:srgbClr val="FFFFFF"/>
          </a:solidFill>
          <a:ln cap="flat" cmpd="sng" w="38100">
            <a:solidFill>
              <a:srgbClr val="000000"/>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9" name="Google Shape;49;p38"/>
          <p:cNvCxnSpPr/>
          <p:nvPr/>
        </p:nvCxnSpPr>
        <p:spPr>
          <a:xfrm>
            <a:off x="-12" y="423264"/>
            <a:ext cx="9128100" cy="15600"/>
          </a:xfrm>
          <a:prstGeom prst="straightConnector1">
            <a:avLst/>
          </a:prstGeom>
          <a:noFill/>
          <a:ln cap="flat" cmpd="sng" w="19050">
            <a:solidFill>
              <a:srgbClr val="000000"/>
            </a:solidFill>
            <a:prstDash val="solid"/>
            <a:round/>
            <a:headEnd len="sm" w="sm" type="none"/>
            <a:tailEnd len="sm" w="sm" type="none"/>
          </a:ln>
        </p:spPr>
      </p:cxnSp>
      <p:cxnSp>
        <p:nvCxnSpPr>
          <p:cNvPr id="50" name="Google Shape;50;p38"/>
          <p:cNvCxnSpPr/>
          <p:nvPr/>
        </p:nvCxnSpPr>
        <p:spPr>
          <a:xfrm rot="10800000">
            <a:off x="2361338" y="18838"/>
            <a:ext cx="0" cy="402300"/>
          </a:xfrm>
          <a:prstGeom prst="straightConnector1">
            <a:avLst/>
          </a:prstGeom>
          <a:noFill/>
          <a:ln cap="flat" cmpd="sng" w="19050">
            <a:solidFill>
              <a:srgbClr val="000000"/>
            </a:solidFill>
            <a:prstDash val="solid"/>
            <a:round/>
            <a:headEnd len="sm" w="sm" type="none"/>
            <a:tailEnd len="sm" w="sm" type="none"/>
          </a:ln>
        </p:spPr>
      </p:cxnSp>
      <p:sp>
        <p:nvSpPr>
          <p:cNvPr id="51" name="Google Shape;51;p38"/>
          <p:cNvSpPr/>
          <p:nvPr/>
        </p:nvSpPr>
        <p:spPr>
          <a:xfrm>
            <a:off x="-12" y="9388"/>
            <a:ext cx="2361300" cy="421200"/>
          </a:xfrm>
          <a:prstGeom prst="roundRect">
            <a:avLst>
              <a:gd fmla="val 25525" name="adj"/>
            </a:avLst>
          </a:prstGeom>
          <a:solidFill>
            <a:srgbClr val="674EA7"/>
          </a:solidFill>
          <a:ln cap="flat" cmpd="sng" w="9525">
            <a:solidFill>
              <a:srgbClr val="000000"/>
            </a:solidFill>
            <a:prstDash val="solid"/>
            <a:round/>
            <a:headEnd len="sm" w="sm" type="none"/>
            <a:tailEnd len="sm" w="sm" type="none"/>
          </a:ln>
        </p:spPr>
        <p:txBody>
          <a:bodyPr anchorCtr="0" anchor="ctr" bIns="91425" lIns="0" spcFirstLastPara="1" rIns="0"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s" sz="1200" u="none" cap="none" strike="noStrike">
                <a:solidFill>
                  <a:srgbClr val="FFFFFF"/>
                </a:solidFill>
                <a:latin typeface="Arial"/>
                <a:ea typeface="Arial"/>
                <a:cs typeface="Arial"/>
                <a:sym typeface="Arial"/>
              </a:rPr>
              <a:t>Interfaces de usuario</a:t>
            </a:r>
            <a:endParaRPr b="1" i="0" sz="1300" u="none" cap="none" strike="noStrike">
              <a:solidFill>
                <a:srgbClr val="FFFFFF"/>
              </a:solidFill>
              <a:latin typeface="Arial"/>
              <a:ea typeface="Arial"/>
              <a:cs typeface="Arial"/>
              <a:sym typeface="Arial"/>
            </a:endParaRPr>
          </a:p>
        </p:txBody>
      </p:sp>
      <p:sp>
        <p:nvSpPr>
          <p:cNvPr id="52" name="Google Shape;52;p38"/>
          <p:cNvSpPr/>
          <p:nvPr/>
        </p:nvSpPr>
        <p:spPr>
          <a:xfrm>
            <a:off x="-2329050" y="0"/>
            <a:ext cx="2114100" cy="5143500"/>
          </a:xfrm>
          <a:prstGeom prst="roundRect">
            <a:avLst>
              <a:gd fmla="val 16667" name="adj"/>
            </a:avLst>
          </a:prstGeom>
          <a:solidFill>
            <a:srgbClr val="EFEFEF"/>
          </a:solidFill>
          <a:ln cap="flat" cmpd="sng" w="9525">
            <a:solidFill>
              <a:schemeClr val="dk1"/>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t" bIns="91425" lIns="91425" spcFirstLastPara="1" rIns="91425" wrap="square" tIns="91425">
            <a:noAutofit/>
          </a:bodyPr>
          <a:lstStyle/>
          <a:p>
            <a:pPr indent="0" lvl="0" marL="0" marR="0" rtl="0" algn="l">
              <a:lnSpc>
                <a:spcPct val="107916"/>
              </a:lnSpc>
              <a:spcBef>
                <a:spcPts val="0"/>
              </a:spcBef>
              <a:spcAft>
                <a:spcPts val="800"/>
              </a:spcAft>
              <a:buClr>
                <a:srgbClr val="000000"/>
              </a:buClr>
              <a:buSzPts val="1100"/>
              <a:buFont typeface="Arial"/>
              <a:buNone/>
            </a:pPr>
            <a:r>
              <a:rPr b="0" i="0" lang="es" sz="1100" u="none" cap="none" strike="noStrike">
                <a:solidFill>
                  <a:schemeClr val="dk1"/>
                </a:solidFill>
                <a:latin typeface="Arial"/>
                <a:ea typeface="Arial"/>
                <a:cs typeface="Arial"/>
                <a:sym typeface="Arial"/>
              </a:rPr>
              <a:t>Colocar los diseños de las interfaces de usuario identificadas</a:t>
            </a:r>
            <a:endParaRPr b="0" i="0" sz="11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3" name="Shape 53"/>
        <p:cNvGrpSpPr/>
        <p:nvPr/>
      </p:nvGrpSpPr>
      <p:grpSpPr>
        <a:xfrm>
          <a:off x="0" y="0"/>
          <a:ext cx="0" cy="0"/>
          <a:chOff x="0" y="0"/>
          <a:chExt cx="0" cy="0"/>
        </a:xfrm>
      </p:grpSpPr>
      <p:sp>
        <p:nvSpPr>
          <p:cNvPr id="54" name="Google Shape;54;p3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5" name="Google Shape;55;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3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github.com/Yamis2706/academia_baile.gi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10.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18.png"/><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4.png"/><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12.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0.png"/><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21.png"/><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
          <p:cNvSpPr txBox="1"/>
          <p:nvPr/>
        </p:nvSpPr>
        <p:spPr>
          <a:xfrm>
            <a:off x="855750" y="1295100"/>
            <a:ext cx="7432500" cy="240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7200"/>
              <a:buFont typeface="Arial"/>
              <a:buNone/>
            </a:pPr>
            <a:r>
              <a:rPr b="0" i="0" lang="es" sz="7200" u="none" cap="none" strike="noStrike">
                <a:solidFill>
                  <a:srgbClr val="000000"/>
                </a:solidFill>
                <a:latin typeface="Comic Sans MS"/>
                <a:ea typeface="Comic Sans MS"/>
                <a:cs typeface="Comic Sans MS"/>
                <a:sym typeface="Comic Sans MS"/>
              </a:rPr>
              <a:t>Trabajo colaborativo</a:t>
            </a:r>
            <a:endParaRPr b="0" i="0" sz="72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10"/>
          <p:cNvSpPr txBox="1"/>
          <p:nvPr/>
        </p:nvSpPr>
        <p:spPr>
          <a:xfrm>
            <a:off x="855750" y="1259275"/>
            <a:ext cx="7432500" cy="240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7200"/>
              <a:buFont typeface="Arial"/>
              <a:buNone/>
            </a:pPr>
            <a:r>
              <a:rPr b="0" i="0" lang="es" sz="7200" u="none" cap="none" strike="noStrike">
                <a:solidFill>
                  <a:srgbClr val="000000"/>
                </a:solidFill>
                <a:latin typeface="Comic Sans MS"/>
                <a:ea typeface="Comic Sans MS"/>
                <a:cs typeface="Comic Sans MS"/>
                <a:sym typeface="Comic Sans MS"/>
              </a:rPr>
              <a:t>Implementación modelo de clases</a:t>
            </a:r>
            <a:endParaRPr b="0" i="0" sz="72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11"/>
          <p:cNvSpPr txBox="1"/>
          <p:nvPr/>
        </p:nvSpPr>
        <p:spPr>
          <a:xfrm>
            <a:off x="3096450" y="441325"/>
            <a:ext cx="2832900" cy="4050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Atributos Clase Curso</a:t>
            </a:r>
            <a:endParaRPr b="0" i="0" sz="1400" u="none" cap="none" strike="noStrike">
              <a:solidFill>
                <a:srgbClr val="000000"/>
              </a:solidFill>
              <a:latin typeface="Roboto"/>
              <a:ea typeface="Roboto"/>
              <a:cs typeface="Roboto"/>
              <a:sym typeface="Roboto"/>
            </a:endParaRPr>
          </a:p>
        </p:txBody>
      </p:sp>
      <p:pic>
        <p:nvPicPr>
          <p:cNvPr id="222" name="Google Shape;222;p11"/>
          <p:cNvPicPr preferRelativeResize="0"/>
          <p:nvPr/>
        </p:nvPicPr>
        <p:blipFill rotWithShape="1">
          <a:blip r:embed="rId3">
            <a:alphaModFix/>
          </a:blip>
          <a:srcRect b="29492" l="2173" r="49742" t="0"/>
          <a:stretch/>
        </p:blipFill>
        <p:spPr>
          <a:xfrm>
            <a:off x="34625" y="848276"/>
            <a:ext cx="9025251" cy="7440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2"/>
          <p:cNvSpPr txBox="1"/>
          <p:nvPr/>
        </p:nvSpPr>
        <p:spPr>
          <a:xfrm>
            <a:off x="3096450" y="441325"/>
            <a:ext cx="2832900" cy="4050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Constructor Clase Curso</a:t>
            </a:r>
            <a:endParaRPr b="0" i="0" sz="1400" u="none" cap="none" strike="noStrike">
              <a:solidFill>
                <a:srgbClr val="000000"/>
              </a:solidFill>
              <a:latin typeface="Roboto"/>
              <a:ea typeface="Roboto"/>
              <a:cs typeface="Roboto"/>
              <a:sym typeface="Roboto"/>
            </a:endParaRPr>
          </a:p>
        </p:txBody>
      </p:sp>
      <p:pic>
        <p:nvPicPr>
          <p:cNvPr id="228" name="Google Shape;228;p12"/>
          <p:cNvPicPr preferRelativeResize="0"/>
          <p:nvPr/>
        </p:nvPicPr>
        <p:blipFill rotWithShape="1">
          <a:blip r:embed="rId3">
            <a:alphaModFix/>
          </a:blip>
          <a:srcRect b="40828" l="2776" r="30481" t="27606"/>
          <a:stretch/>
        </p:blipFill>
        <p:spPr>
          <a:xfrm>
            <a:off x="10625" y="878625"/>
            <a:ext cx="11229350" cy="4382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3"/>
          <p:cNvSpPr txBox="1"/>
          <p:nvPr/>
        </p:nvSpPr>
        <p:spPr>
          <a:xfrm>
            <a:off x="3096450" y="441325"/>
            <a:ext cx="2832900" cy="4050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Getter y Setter Clase Curso</a:t>
            </a:r>
            <a:endParaRPr b="0" i="0" sz="1400" u="none" cap="none" strike="noStrike">
              <a:solidFill>
                <a:srgbClr val="000000"/>
              </a:solidFill>
              <a:latin typeface="Roboto"/>
              <a:ea typeface="Roboto"/>
              <a:cs typeface="Roboto"/>
              <a:sym typeface="Roboto"/>
            </a:endParaRPr>
          </a:p>
        </p:txBody>
      </p:sp>
      <p:pic>
        <p:nvPicPr>
          <p:cNvPr id="234" name="Google Shape;234;p13"/>
          <p:cNvPicPr preferRelativeResize="0"/>
          <p:nvPr/>
        </p:nvPicPr>
        <p:blipFill rotWithShape="1">
          <a:blip r:embed="rId3">
            <a:alphaModFix/>
          </a:blip>
          <a:srcRect b="8717" l="2323" r="41553" t="0"/>
          <a:stretch/>
        </p:blipFill>
        <p:spPr>
          <a:xfrm>
            <a:off x="47675" y="862800"/>
            <a:ext cx="8803324" cy="8049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4"/>
          <p:cNvSpPr txBox="1"/>
          <p:nvPr/>
        </p:nvSpPr>
        <p:spPr>
          <a:xfrm>
            <a:off x="3096450" y="441325"/>
            <a:ext cx="2832900" cy="4050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Atributos Clase Vestuario</a:t>
            </a:r>
            <a:endParaRPr b="0" i="0" sz="1400" u="none" cap="none" strike="noStrike">
              <a:solidFill>
                <a:srgbClr val="000000"/>
              </a:solidFill>
              <a:latin typeface="Roboto"/>
              <a:ea typeface="Roboto"/>
              <a:cs typeface="Roboto"/>
              <a:sym typeface="Roboto"/>
            </a:endParaRPr>
          </a:p>
        </p:txBody>
      </p:sp>
      <p:pic>
        <p:nvPicPr>
          <p:cNvPr id="240" name="Google Shape;240;p14"/>
          <p:cNvPicPr preferRelativeResize="0"/>
          <p:nvPr/>
        </p:nvPicPr>
        <p:blipFill rotWithShape="1">
          <a:blip r:embed="rId3">
            <a:alphaModFix/>
          </a:blip>
          <a:srcRect b="37589" l="2174" r="54595" t="0"/>
          <a:stretch/>
        </p:blipFill>
        <p:spPr>
          <a:xfrm>
            <a:off x="34625" y="883864"/>
            <a:ext cx="9109376" cy="739378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5"/>
          <p:cNvSpPr txBox="1"/>
          <p:nvPr/>
        </p:nvSpPr>
        <p:spPr>
          <a:xfrm>
            <a:off x="3096450" y="441325"/>
            <a:ext cx="2832900" cy="4050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Constructor Clase Vestuario</a:t>
            </a:r>
            <a:endParaRPr b="0" i="0" sz="1400" u="none" cap="none" strike="noStrike">
              <a:solidFill>
                <a:srgbClr val="000000"/>
              </a:solidFill>
              <a:latin typeface="Roboto"/>
              <a:ea typeface="Roboto"/>
              <a:cs typeface="Roboto"/>
              <a:sym typeface="Roboto"/>
            </a:endParaRPr>
          </a:p>
        </p:txBody>
      </p:sp>
      <p:pic>
        <p:nvPicPr>
          <p:cNvPr id="246" name="Google Shape;246;p15"/>
          <p:cNvPicPr preferRelativeResize="0"/>
          <p:nvPr/>
        </p:nvPicPr>
        <p:blipFill rotWithShape="1">
          <a:blip r:embed="rId3">
            <a:alphaModFix/>
          </a:blip>
          <a:srcRect b="35430" l="2474" r="25170" t="36510"/>
          <a:stretch/>
        </p:blipFill>
        <p:spPr>
          <a:xfrm>
            <a:off x="0" y="846327"/>
            <a:ext cx="11975100" cy="30309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16"/>
          <p:cNvSpPr txBox="1"/>
          <p:nvPr/>
        </p:nvSpPr>
        <p:spPr>
          <a:xfrm>
            <a:off x="3124200" y="459025"/>
            <a:ext cx="2832900" cy="4050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Getter y Setter Clase Vestuario</a:t>
            </a:r>
            <a:endParaRPr b="0" i="0" sz="1400" u="none" cap="none" strike="noStrike">
              <a:solidFill>
                <a:srgbClr val="000000"/>
              </a:solidFill>
              <a:latin typeface="Roboto"/>
              <a:ea typeface="Roboto"/>
              <a:cs typeface="Roboto"/>
              <a:sym typeface="Roboto"/>
            </a:endParaRPr>
          </a:p>
        </p:txBody>
      </p:sp>
      <p:pic>
        <p:nvPicPr>
          <p:cNvPr id="252" name="Google Shape;252;p16"/>
          <p:cNvPicPr preferRelativeResize="0"/>
          <p:nvPr/>
        </p:nvPicPr>
        <p:blipFill rotWithShape="1">
          <a:blip r:embed="rId3">
            <a:alphaModFix/>
          </a:blip>
          <a:srcRect b="7910" l="2478" r="46101" t="0"/>
          <a:stretch/>
        </p:blipFill>
        <p:spPr>
          <a:xfrm>
            <a:off x="-15475" y="887914"/>
            <a:ext cx="9144001" cy="920676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17"/>
          <p:cNvSpPr txBox="1"/>
          <p:nvPr/>
        </p:nvSpPr>
        <p:spPr>
          <a:xfrm>
            <a:off x="3096450" y="441325"/>
            <a:ext cx="2832900" cy="4050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Atributos Clase Academia</a:t>
            </a:r>
            <a:endParaRPr b="0" i="0" sz="1400" u="none" cap="none" strike="noStrike">
              <a:solidFill>
                <a:srgbClr val="000000"/>
              </a:solidFill>
              <a:latin typeface="Roboto"/>
              <a:ea typeface="Roboto"/>
              <a:cs typeface="Roboto"/>
              <a:sym typeface="Roboto"/>
            </a:endParaRPr>
          </a:p>
        </p:txBody>
      </p:sp>
      <p:pic>
        <p:nvPicPr>
          <p:cNvPr id="258" name="Google Shape;258;p17"/>
          <p:cNvPicPr preferRelativeResize="0"/>
          <p:nvPr/>
        </p:nvPicPr>
        <p:blipFill rotWithShape="1">
          <a:blip r:embed="rId3">
            <a:alphaModFix/>
          </a:blip>
          <a:srcRect b="29223" l="2324" r="52774" t="0"/>
          <a:stretch/>
        </p:blipFill>
        <p:spPr>
          <a:xfrm>
            <a:off x="-28525" y="883405"/>
            <a:ext cx="9144001" cy="810374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18"/>
          <p:cNvSpPr txBox="1"/>
          <p:nvPr/>
        </p:nvSpPr>
        <p:spPr>
          <a:xfrm>
            <a:off x="3096450" y="441325"/>
            <a:ext cx="2832900" cy="4050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Constructor Clase Academia</a:t>
            </a:r>
            <a:endParaRPr b="0" i="0" sz="1400" u="none" cap="none" strike="noStrike">
              <a:solidFill>
                <a:srgbClr val="000000"/>
              </a:solidFill>
              <a:latin typeface="Roboto"/>
              <a:ea typeface="Roboto"/>
              <a:cs typeface="Roboto"/>
              <a:sym typeface="Roboto"/>
            </a:endParaRPr>
          </a:p>
        </p:txBody>
      </p:sp>
      <p:pic>
        <p:nvPicPr>
          <p:cNvPr id="264" name="Google Shape;264;p18"/>
          <p:cNvPicPr preferRelativeResize="0"/>
          <p:nvPr/>
        </p:nvPicPr>
        <p:blipFill rotWithShape="1">
          <a:blip r:embed="rId3">
            <a:alphaModFix/>
          </a:blip>
          <a:srcRect b="40557" l="2630" r="28503" t="0"/>
          <a:stretch/>
        </p:blipFill>
        <p:spPr>
          <a:xfrm>
            <a:off x="-2425" y="858900"/>
            <a:ext cx="9809550" cy="47605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19"/>
          <p:cNvSpPr txBox="1"/>
          <p:nvPr/>
        </p:nvSpPr>
        <p:spPr>
          <a:xfrm>
            <a:off x="3124200" y="459025"/>
            <a:ext cx="2832900" cy="4050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Getter y Setter Clase Academia</a:t>
            </a:r>
            <a:endParaRPr b="0" i="0" sz="1400" u="none" cap="none" strike="noStrike">
              <a:solidFill>
                <a:srgbClr val="000000"/>
              </a:solidFill>
              <a:latin typeface="Roboto"/>
              <a:ea typeface="Roboto"/>
              <a:cs typeface="Roboto"/>
              <a:sym typeface="Roboto"/>
            </a:endParaRPr>
          </a:p>
        </p:txBody>
      </p:sp>
      <p:pic>
        <p:nvPicPr>
          <p:cNvPr id="270" name="Google Shape;270;p19"/>
          <p:cNvPicPr preferRelativeResize="0"/>
          <p:nvPr/>
        </p:nvPicPr>
        <p:blipFill rotWithShape="1">
          <a:blip r:embed="rId3">
            <a:alphaModFix/>
          </a:blip>
          <a:srcRect b="7910" l="2474" r="39428" t="0"/>
          <a:stretch/>
        </p:blipFill>
        <p:spPr>
          <a:xfrm>
            <a:off x="-15475" y="878808"/>
            <a:ext cx="9144001" cy="814906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graphicFrame>
        <p:nvGraphicFramePr>
          <p:cNvPr id="97" name="Google Shape;97;p2"/>
          <p:cNvGraphicFramePr/>
          <p:nvPr/>
        </p:nvGraphicFramePr>
        <p:xfrm>
          <a:off x="84088" y="904550"/>
          <a:ext cx="3000000" cy="3000000"/>
        </p:xfrm>
        <a:graphic>
          <a:graphicData uri="http://schemas.openxmlformats.org/drawingml/2006/table">
            <a:tbl>
              <a:tblPr>
                <a:noFill/>
                <a:tableStyleId>{BBCD3B64-B8D7-4E4D-958F-91A0FA24FFAE}</a:tableStyleId>
              </a:tblPr>
              <a:tblGrid>
                <a:gridCol w="2891450"/>
                <a:gridCol w="2703150"/>
                <a:gridCol w="3381225"/>
              </a:tblGrid>
              <a:tr h="419800">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solidFill>
                            <a:srgbClr val="FFFFFF"/>
                          </a:solidFill>
                          <a:latin typeface="Calibri"/>
                          <a:ea typeface="Calibri"/>
                          <a:cs typeface="Calibri"/>
                          <a:sym typeface="Calibri"/>
                        </a:rPr>
                        <a:t>Nombre completos</a:t>
                      </a:r>
                      <a:endParaRPr sz="1600" u="none" cap="none" strike="noStrike">
                        <a:solidFill>
                          <a:srgbClr val="FFFFFF"/>
                        </a:solidFill>
                        <a:latin typeface="Calibri"/>
                        <a:ea typeface="Calibri"/>
                        <a:cs typeface="Calibri"/>
                        <a:sym typeface="Calibri"/>
                      </a:endParaRPr>
                    </a:p>
                  </a:txBody>
                  <a:tcPr marT="63500" marB="63500" marR="63500" marL="63500">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000000"/>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solidFill>
                            <a:srgbClr val="FFFFFF"/>
                          </a:solidFill>
                          <a:latin typeface="Calibri"/>
                          <a:ea typeface="Calibri"/>
                          <a:cs typeface="Calibri"/>
                          <a:sym typeface="Calibri"/>
                        </a:rPr>
                        <a:t>Código</a:t>
                      </a:r>
                      <a:endParaRPr sz="1600" u="none" cap="none" strike="noStrike">
                        <a:solidFill>
                          <a:srgbClr val="FFFFFF"/>
                        </a:solidFill>
                        <a:latin typeface="Calibri"/>
                        <a:ea typeface="Calibri"/>
                        <a:cs typeface="Calibri"/>
                        <a:sym typeface="Calibri"/>
                      </a:endParaRPr>
                    </a:p>
                  </a:txBody>
                  <a:tcPr marT="63500" marB="63500" marR="63500" marL="63500">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000000"/>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solidFill>
                            <a:srgbClr val="FFFFFF"/>
                          </a:solidFill>
                          <a:latin typeface="Calibri"/>
                          <a:ea typeface="Calibri"/>
                          <a:cs typeface="Calibri"/>
                          <a:sym typeface="Calibri"/>
                        </a:rPr>
                        <a:t>Correo</a:t>
                      </a:r>
                      <a:endParaRPr sz="1600" u="none" cap="none" strike="noStrike">
                        <a:solidFill>
                          <a:srgbClr val="FFFFFF"/>
                        </a:solidFill>
                        <a:latin typeface="Calibri"/>
                        <a:ea typeface="Calibri"/>
                        <a:cs typeface="Calibri"/>
                        <a:sym typeface="Calibri"/>
                      </a:endParaRPr>
                    </a:p>
                  </a:txBody>
                  <a:tcPr marT="63500" marB="63500" marR="63500" marL="63500">
                    <a:lnL cap="flat" cmpd="sng" w="19050">
                      <a:solidFill>
                        <a:srgbClr val="FFFFFF"/>
                      </a:solidFill>
                      <a:prstDash val="solid"/>
                      <a:round/>
                      <a:headEnd len="sm" w="sm" type="none"/>
                      <a:tailEnd len="sm" w="sm" type="none"/>
                    </a:lnL>
                    <a:lnR cap="flat" cmpd="sng" w="19050">
                      <a:solidFill>
                        <a:srgbClr val="FFFFFF"/>
                      </a:solidFill>
                      <a:prstDash val="solid"/>
                      <a:round/>
                      <a:headEnd len="sm" w="sm" type="none"/>
                      <a:tailEnd len="sm" w="sm" type="none"/>
                    </a:lnR>
                    <a:lnT cap="flat" cmpd="sng" w="19050">
                      <a:solidFill>
                        <a:srgbClr val="FFFFFF"/>
                      </a:solidFill>
                      <a:prstDash val="solid"/>
                      <a:round/>
                      <a:headEnd len="sm" w="sm" type="none"/>
                      <a:tailEnd len="sm" w="sm" type="none"/>
                    </a:lnT>
                    <a:lnB cap="flat" cmpd="sng" w="19050">
                      <a:solidFill>
                        <a:srgbClr val="FFFFFF"/>
                      </a:solidFill>
                      <a:prstDash val="solid"/>
                      <a:round/>
                      <a:headEnd len="sm" w="sm" type="none"/>
                      <a:tailEnd len="sm" w="sm" type="none"/>
                    </a:lnB>
                    <a:solidFill>
                      <a:srgbClr val="000000"/>
                    </a:solidFill>
                  </a:tcPr>
                </a:tc>
              </a:tr>
              <a:tr h="697275">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latin typeface="Calibri"/>
                          <a:ea typeface="Calibri"/>
                          <a:cs typeface="Calibri"/>
                          <a:sym typeface="Calibri"/>
                        </a:rPr>
                        <a:t>Karen Valentina Valbuena Reyes</a:t>
                      </a:r>
                      <a:endParaRPr sz="1600" u="none" cap="none" strike="noStrike">
                        <a:latin typeface="Calibri"/>
                        <a:ea typeface="Calibri"/>
                        <a:cs typeface="Calibri"/>
                        <a:sym typeface="Calibri"/>
                      </a:endParaRPr>
                    </a:p>
                  </a:txBody>
                  <a:tcPr marT="63500" marB="63500" marR="63500" marL="63500">
                    <a:lnT cap="flat" cmpd="sng" w="19050">
                      <a:solidFill>
                        <a:srgbClr val="FFFFFF"/>
                      </a:solidFill>
                      <a:prstDash val="solid"/>
                      <a:round/>
                      <a:headEnd len="sm" w="sm" type="none"/>
                      <a:tailEnd len="sm" w="sm" type="none"/>
                    </a:lnT>
                  </a:tcPr>
                </a:tc>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latin typeface="Calibri"/>
                          <a:ea typeface="Calibri"/>
                          <a:cs typeface="Calibri"/>
                          <a:sym typeface="Calibri"/>
                        </a:rPr>
                        <a:t>1094883145</a:t>
                      </a:r>
                      <a:endParaRPr sz="1600" u="none" cap="none" strike="noStrike">
                        <a:latin typeface="Calibri"/>
                        <a:ea typeface="Calibri"/>
                        <a:cs typeface="Calibri"/>
                        <a:sym typeface="Calibri"/>
                      </a:endParaRPr>
                    </a:p>
                  </a:txBody>
                  <a:tcPr marT="63500" marB="63500" marR="63500" marL="63500">
                    <a:lnT cap="flat" cmpd="sng" w="19050">
                      <a:solidFill>
                        <a:srgbClr val="FFFFFF"/>
                      </a:solidFill>
                      <a:prstDash val="solid"/>
                      <a:round/>
                      <a:headEnd len="sm" w="sm" type="none"/>
                      <a:tailEnd len="sm" w="sm" type="none"/>
                    </a:lnT>
                  </a:tcPr>
                </a:tc>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latin typeface="Calibri"/>
                          <a:ea typeface="Calibri"/>
                          <a:cs typeface="Calibri"/>
                          <a:sym typeface="Calibri"/>
                        </a:rPr>
                        <a:t>karenv.valbuenar@uqvirtual.edu.co</a:t>
                      </a:r>
                      <a:endParaRPr sz="1600" u="none" cap="none" strike="noStrike">
                        <a:latin typeface="Calibri"/>
                        <a:ea typeface="Calibri"/>
                        <a:cs typeface="Calibri"/>
                        <a:sym typeface="Calibri"/>
                      </a:endParaRPr>
                    </a:p>
                  </a:txBody>
                  <a:tcPr marT="63500" marB="63500" marR="63500" marL="63500">
                    <a:lnT cap="flat" cmpd="sng" w="19050">
                      <a:solidFill>
                        <a:srgbClr val="FFFFFF"/>
                      </a:solidFill>
                      <a:prstDash val="solid"/>
                      <a:round/>
                      <a:headEnd len="sm" w="sm" type="none"/>
                      <a:tailEnd len="sm" w="sm" type="none"/>
                    </a:lnT>
                  </a:tcPr>
                </a:tc>
              </a:tr>
              <a:tr h="697275">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latin typeface="Calibri"/>
                          <a:ea typeface="Calibri"/>
                          <a:cs typeface="Calibri"/>
                          <a:sym typeface="Calibri"/>
                        </a:rPr>
                        <a:t>Nelson Fabián Gallego Sánchez</a:t>
                      </a:r>
                      <a:endParaRPr sz="1600" u="none" cap="none" strike="noStrike">
                        <a:latin typeface="Calibri"/>
                        <a:ea typeface="Calibri"/>
                        <a:cs typeface="Calibri"/>
                        <a:sym typeface="Calibri"/>
                      </a:endParaRPr>
                    </a:p>
                  </a:txBody>
                  <a:tcPr marT="63500" marB="63500" marR="63500" marL="63500"/>
                </a:tc>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latin typeface="Calibri"/>
                          <a:ea typeface="Calibri"/>
                          <a:cs typeface="Calibri"/>
                          <a:sym typeface="Calibri"/>
                        </a:rPr>
                        <a:t>1033710688</a:t>
                      </a:r>
                      <a:endParaRPr sz="1600" u="none" cap="none" strike="noStrike">
                        <a:latin typeface="Calibri"/>
                        <a:ea typeface="Calibri"/>
                        <a:cs typeface="Calibri"/>
                        <a:sym typeface="Calibri"/>
                      </a:endParaRPr>
                    </a:p>
                  </a:txBody>
                  <a:tcPr marT="63500" marB="63500" marR="63500" marL="63500"/>
                </a:tc>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latin typeface="Calibri"/>
                          <a:ea typeface="Calibri"/>
                          <a:cs typeface="Calibri"/>
                          <a:sym typeface="Calibri"/>
                        </a:rPr>
                        <a:t>nelsonf.gallegos@uqvirtual.edu.co</a:t>
                      </a:r>
                      <a:endParaRPr sz="1600" u="none" cap="none" strike="noStrike">
                        <a:latin typeface="Calibri"/>
                        <a:ea typeface="Calibri"/>
                        <a:cs typeface="Calibri"/>
                        <a:sym typeface="Calibri"/>
                      </a:endParaRPr>
                    </a:p>
                  </a:txBody>
                  <a:tcPr marT="63500" marB="63500" marR="63500" marL="63500"/>
                </a:tc>
              </a:tr>
              <a:tr h="792725">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latin typeface="Calibri"/>
                          <a:ea typeface="Calibri"/>
                          <a:cs typeface="Calibri"/>
                          <a:sym typeface="Calibri"/>
                        </a:rPr>
                        <a:t>Yamileth Londoño Burgos</a:t>
                      </a:r>
                      <a:endParaRPr sz="1600" u="none" cap="none" strike="noStrike">
                        <a:latin typeface="Calibri"/>
                        <a:ea typeface="Calibri"/>
                        <a:cs typeface="Calibri"/>
                        <a:sym typeface="Calibri"/>
                      </a:endParaRPr>
                    </a:p>
                  </a:txBody>
                  <a:tcPr marT="63500" marB="63500" marR="63500" marL="63500"/>
                </a:tc>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latin typeface="Calibri"/>
                          <a:ea typeface="Calibri"/>
                          <a:cs typeface="Calibri"/>
                          <a:sym typeface="Calibri"/>
                        </a:rPr>
                        <a:t>1094881192</a:t>
                      </a:r>
                      <a:endParaRPr sz="1600" u="none" cap="none" strike="noStrike">
                        <a:latin typeface="Calibri"/>
                        <a:ea typeface="Calibri"/>
                        <a:cs typeface="Calibri"/>
                        <a:sym typeface="Calibri"/>
                      </a:endParaRPr>
                    </a:p>
                  </a:txBody>
                  <a:tcPr marT="63500" marB="63500" marR="63500" marL="63500"/>
                </a:tc>
                <a:tc>
                  <a:txBody>
                    <a:bodyPr/>
                    <a:lstStyle/>
                    <a:p>
                      <a:pPr indent="0" lvl="0" marL="0" marR="0" rtl="0" algn="ctr">
                        <a:lnSpc>
                          <a:spcPct val="100000"/>
                        </a:lnSpc>
                        <a:spcBef>
                          <a:spcPts val="0"/>
                        </a:spcBef>
                        <a:spcAft>
                          <a:spcPts val="0"/>
                        </a:spcAft>
                        <a:buClr>
                          <a:srgbClr val="000000"/>
                        </a:buClr>
                        <a:buSzPts val="1600"/>
                        <a:buFont typeface="Arial"/>
                        <a:buNone/>
                      </a:pPr>
                      <a:r>
                        <a:rPr lang="es" sz="1600" u="none" cap="none" strike="noStrike">
                          <a:latin typeface="Calibri"/>
                          <a:ea typeface="Calibri"/>
                          <a:cs typeface="Calibri"/>
                          <a:sym typeface="Calibri"/>
                        </a:rPr>
                        <a:t>yamileth.londonob@uqvirtual.edu.co</a:t>
                      </a:r>
                      <a:endParaRPr sz="1600" u="none" cap="none" strike="noStrike">
                        <a:latin typeface="Calibri"/>
                        <a:ea typeface="Calibri"/>
                        <a:cs typeface="Calibri"/>
                        <a:sym typeface="Calibri"/>
                      </a:endParaRPr>
                    </a:p>
                  </a:txBody>
                  <a:tcPr marT="63500" marB="63500" marR="63500" marL="63500"/>
                </a:tc>
              </a:tr>
            </a:tbl>
          </a:graphicData>
        </a:graphic>
      </p:graphicFrame>
      <p:sp>
        <p:nvSpPr>
          <p:cNvPr id="98" name="Google Shape;98;p2"/>
          <p:cNvSpPr txBox="1"/>
          <p:nvPr/>
        </p:nvSpPr>
        <p:spPr>
          <a:xfrm>
            <a:off x="855750" y="93500"/>
            <a:ext cx="7432500" cy="754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700"/>
              <a:buFont typeface="Arial"/>
              <a:buNone/>
            </a:pPr>
            <a:r>
              <a:rPr b="0" i="0" lang="es" sz="3700" u="none" cap="none" strike="noStrike">
                <a:solidFill>
                  <a:srgbClr val="000000"/>
                </a:solidFill>
                <a:latin typeface="Comic Sans MS"/>
                <a:ea typeface="Comic Sans MS"/>
                <a:cs typeface="Comic Sans MS"/>
                <a:sym typeface="Comic Sans MS"/>
              </a:rPr>
              <a:t>Integrantes</a:t>
            </a:r>
            <a:endParaRPr b="0" i="0" sz="3700" u="none" cap="none" strike="noStrike">
              <a:solidFill>
                <a:srgbClr val="000000"/>
              </a:solidFill>
              <a:latin typeface="Comic Sans MS"/>
              <a:ea typeface="Comic Sans MS"/>
              <a:cs typeface="Comic Sans MS"/>
              <a:sym typeface="Comic Sans MS"/>
            </a:endParaRPr>
          </a:p>
        </p:txBody>
      </p:sp>
      <p:sp>
        <p:nvSpPr>
          <p:cNvPr id="99" name="Google Shape;99;p2"/>
          <p:cNvSpPr/>
          <p:nvPr/>
        </p:nvSpPr>
        <p:spPr>
          <a:xfrm>
            <a:off x="495300" y="3744700"/>
            <a:ext cx="8153400" cy="1020300"/>
          </a:xfrm>
          <a:prstGeom prst="roundRect">
            <a:avLst>
              <a:gd fmla="val 7758"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s" sz="1400" u="none" cap="none" strike="noStrike">
                <a:solidFill>
                  <a:srgbClr val="000000"/>
                </a:solidFill>
                <a:latin typeface="Arial"/>
                <a:ea typeface="Arial"/>
                <a:cs typeface="Arial"/>
                <a:sym typeface="Arial"/>
              </a:rPr>
              <a:t>Repositorio</a:t>
            </a:r>
            <a:r>
              <a:rPr b="0" i="0" lang="es"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s" sz="1400" u="sng" cap="none" strike="noStrike">
                <a:solidFill>
                  <a:schemeClr val="hlink"/>
                </a:solidFill>
                <a:latin typeface="Arial"/>
                <a:ea typeface="Arial"/>
                <a:cs typeface="Arial"/>
                <a:sym typeface="Arial"/>
                <a:hlinkClick r:id="rId3"/>
              </a:rPr>
              <a:t>https://github.com/Yamis2706/academia_baile.git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0"/>
          <p:cNvSpPr txBox="1"/>
          <p:nvPr/>
        </p:nvSpPr>
        <p:spPr>
          <a:xfrm>
            <a:off x="855750" y="1259275"/>
            <a:ext cx="7432500" cy="240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7200"/>
              <a:buFont typeface="Arial"/>
              <a:buNone/>
            </a:pPr>
            <a:r>
              <a:rPr b="0" i="0" lang="es" sz="7200" u="none" cap="none" strike="noStrike">
                <a:solidFill>
                  <a:srgbClr val="000000"/>
                </a:solidFill>
                <a:latin typeface="Comic Sans MS"/>
                <a:ea typeface="Comic Sans MS"/>
                <a:cs typeface="Comic Sans MS"/>
                <a:sym typeface="Comic Sans MS"/>
              </a:rPr>
              <a:t>Aplicación de temas</a:t>
            </a:r>
            <a:endParaRPr b="0" i="0" sz="72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1"/>
          <p:cNvSpPr txBox="1"/>
          <p:nvPr/>
        </p:nvSpPr>
        <p:spPr>
          <a:xfrm>
            <a:off x="2367050" y="0"/>
            <a:ext cx="66780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omic Sans MS"/>
                <a:ea typeface="Comic Sans MS"/>
                <a:cs typeface="Comic Sans MS"/>
                <a:sym typeface="Comic Sans MS"/>
              </a:rPr>
              <a:t>Requisitos: </a:t>
            </a:r>
            <a:r>
              <a:rPr b="0" i="0" lang="es" sz="1800" u="none" cap="none" strike="noStrike">
                <a:solidFill>
                  <a:schemeClr val="dk1"/>
                </a:solidFill>
                <a:latin typeface="Comic Sans MS"/>
                <a:ea typeface="Comic Sans MS"/>
                <a:cs typeface="Comic Sans MS"/>
                <a:sym typeface="Comic Sans MS"/>
              </a:rPr>
              <a:t>6 con base en las 2 clases definidas</a:t>
            </a:r>
            <a:endParaRPr b="0" i="0" sz="1800" u="none" cap="none" strike="noStrike">
              <a:solidFill>
                <a:srgbClr val="000000"/>
              </a:solidFill>
              <a:latin typeface="Comic Sans MS"/>
              <a:ea typeface="Comic Sans MS"/>
              <a:cs typeface="Comic Sans MS"/>
              <a:sym typeface="Comic Sans MS"/>
            </a:endParaRPr>
          </a:p>
        </p:txBody>
      </p:sp>
      <p:pic>
        <p:nvPicPr>
          <p:cNvPr id="281" name="Google Shape;281;p21"/>
          <p:cNvPicPr preferRelativeResize="0"/>
          <p:nvPr/>
        </p:nvPicPr>
        <p:blipFill rotWithShape="1">
          <a:blip r:embed="rId3">
            <a:alphaModFix/>
          </a:blip>
          <a:srcRect b="70783" l="22854" r="2187" t="0"/>
          <a:stretch/>
        </p:blipFill>
        <p:spPr>
          <a:xfrm>
            <a:off x="19150" y="841850"/>
            <a:ext cx="11986186" cy="2626700"/>
          </a:xfrm>
          <a:prstGeom prst="rect">
            <a:avLst/>
          </a:prstGeom>
          <a:noFill/>
          <a:ln>
            <a:noFill/>
          </a:ln>
        </p:spPr>
      </p:pic>
      <p:sp>
        <p:nvSpPr>
          <p:cNvPr id="282" name="Google Shape;282;p21"/>
          <p:cNvSpPr txBox="1"/>
          <p:nvPr/>
        </p:nvSpPr>
        <p:spPr>
          <a:xfrm>
            <a:off x="2809350" y="464150"/>
            <a:ext cx="4032900" cy="3672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1. Método: calcularPromedioPrecio</a:t>
            </a:r>
            <a:endParaRPr b="0" i="0" sz="1400" u="none" cap="none" strike="noStrike">
              <a:solidFill>
                <a:srgbClr val="000000"/>
              </a:solidFill>
              <a:latin typeface="Roboto"/>
              <a:ea typeface="Roboto"/>
              <a:cs typeface="Roboto"/>
              <a:sym typeface="Roboto"/>
            </a:endParaRPr>
          </a:p>
        </p:txBody>
      </p:sp>
      <p:sp>
        <p:nvSpPr>
          <p:cNvPr id="283" name="Google Shape;283;p21"/>
          <p:cNvSpPr txBox="1"/>
          <p:nvPr/>
        </p:nvSpPr>
        <p:spPr>
          <a:xfrm>
            <a:off x="2809350" y="3512150"/>
            <a:ext cx="4032900" cy="3672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2. Método: obtenerCursoNivelAlto</a:t>
            </a:r>
            <a:endParaRPr b="0" i="0" sz="1400" u="none" cap="none" strike="noStrike">
              <a:solidFill>
                <a:srgbClr val="000000"/>
              </a:solidFill>
              <a:latin typeface="Roboto"/>
              <a:ea typeface="Roboto"/>
              <a:cs typeface="Roboto"/>
              <a:sym typeface="Roboto"/>
            </a:endParaRPr>
          </a:p>
        </p:txBody>
      </p:sp>
      <p:pic>
        <p:nvPicPr>
          <p:cNvPr id="284" name="Google Shape;284;p21"/>
          <p:cNvPicPr preferRelativeResize="0"/>
          <p:nvPr/>
        </p:nvPicPr>
        <p:blipFill rotWithShape="1">
          <a:blip r:embed="rId4">
            <a:alphaModFix/>
          </a:blip>
          <a:srcRect b="32731" l="22192" r="3781" t="30575"/>
          <a:stretch/>
        </p:blipFill>
        <p:spPr>
          <a:xfrm>
            <a:off x="-22150" y="3885170"/>
            <a:ext cx="11986175" cy="266868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2"/>
          <p:cNvSpPr txBox="1"/>
          <p:nvPr/>
        </p:nvSpPr>
        <p:spPr>
          <a:xfrm>
            <a:off x="2367050" y="0"/>
            <a:ext cx="66780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omic Sans MS"/>
                <a:ea typeface="Comic Sans MS"/>
                <a:cs typeface="Comic Sans MS"/>
                <a:sym typeface="Comic Sans MS"/>
              </a:rPr>
              <a:t>Requisitos: </a:t>
            </a:r>
            <a:r>
              <a:rPr b="0" i="0" lang="es" sz="1800" u="none" cap="none" strike="noStrike">
                <a:solidFill>
                  <a:schemeClr val="dk1"/>
                </a:solidFill>
                <a:latin typeface="Comic Sans MS"/>
                <a:ea typeface="Comic Sans MS"/>
                <a:cs typeface="Comic Sans MS"/>
                <a:sym typeface="Comic Sans MS"/>
              </a:rPr>
              <a:t>6 con base en las 2 clases definidas</a:t>
            </a:r>
            <a:endParaRPr b="0" i="0" sz="1800" u="none" cap="none" strike="noStrike">
              <a:solidFill>
                <a:srgbClr val="000000"/>
              </a:solidFill>
              <a:latin typeface="Comic Sans MS"/>
              <a:ea typeface="Comic Sans MS"/>
              <a:cs typeface="Comic Sans MS"/>
              <a:sym typeface="Comic Sans MS"/>
            </a:endParaRPr>
          </a:p>
        </p:txBody>
      </p:sp>
      <p:sp>
        <p:nvSpPr>
          <p:cNvPr id="290" name="Google Shape;290;p22"/>
          <p:cNvSpPr txBox="1"/>
          <p:nvPr/>
        </p:nvSpPr>
        <p:spPr>
          <a:xfrm>
            <a:off x="2352150" y="3969350"/>
            <a:ext cx="4032900" cy="3672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4. Método: calcularPrecioTotal</a:t>
            </a:r>
            <a:endParaRPr b="0" i="0" sz="1400" u="none" cap="none" strike="noStrike">
              <a:solidFill>
                <a:srgbClr val="000000"/>
              </a:solidFill>
              <a:latin typeface="Roboto"/>
              <a:ea typeface="Roboto"/>
              <a:cs typeface="Roboto"/>
              <a:sym typeface="Roboto"/>
            </a:endParaRPr>
          </a:p>
        </p:txBody>
      </p:sp>
      <p:sp>
        <p:nvSpPr>
          <p:cNvPr id="291" name="Google Shape;291;p22"/>
          <p:cNvSpPr txBox="1"/>
          <p:nvPr/>
        </p:nvSpPr>
        <p:spPr>
          <a:xfrm>
            <a:off x="2428350" y="464150"/>
            <a:ext cx="4032900" cy="3672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3. Método: obtenerCursoMenorDuracion</a:t>
            </a:r>
            <a:endParaRPr b="0" i="0" sz="1400" u="none" cap="none" strike="noStrike">
              <a:solidFill>
                <a:srgbClr val="000000"/>
              </a:solidFill>
              <a:latin typeface="Roboto"/>
              <a:ea typeface="Roboto"/>
              <a:cs typeface="Roboto"/>
              <a:sym typeface="Roboto"/>
            </a:endParaRPr>
          </a:p>
        </p:txBody>
      </p:sp>
      <p:pic>
        <p:nvPicPr>
          <p:cNvPr id="292" name="Google Shape;292;p22"/>
          <p:cNvPicPr preferRelativeResize="0"/>
          <p:nvPr/>
        </p:nvPicPr>
        <p:blipFill rotWithShape="1">
          <a:blip r:embed="rId3">
            <a:alphaModFix/>
          </a:blip>
          <a:srcRect b="25449" l="2630" r="28503" t="30034"/>
          <a:stretch/>
        </p:blipFill>
        <p:spPr>
          <a:xfrm>
            <a:off x="-2425" y="843700"/>
            <a:ext cx="11276829" cy="3125651"/>
          </a:xfrm>
          <a:prstGeom prst="rect">
            <a:avLst/>
          </a:prstGeom>
          <a:noFill/>
          <a:ln>
            <a:noFill/>
          </a:ln>
        </p:spPr>
      </p:pic>
      <p:pic>
        <p:nvPicPr>
          <p:cNvPr id="293" name="Google Shape;293;p22"/>
          <p:cNvPicPr preferRelativeResize="0"/>
          <p:nvPr/>
        </p:nvPicPr>
        <p:blipFill rotWithShape="1">
          <a:blip r:embed="rId4">
            <a:alphaModFix/>
          </a:blip>
          <a:srcRect b="38936" l="3082" r="20616" t="8992"/>
          <a:stretch/>
        </p:blipFill>
        <p:spPr>
          <a:xfrm>
            <a:off x="36750" y="4342700"/>
            <a:ext cx="11276825" cy="43268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3"/>
          <p:cNvSpPr txBox="1"/>
          <p:nvPr/>
        </p:nvSpPr>
        <p:spPr>
          <a:xfrm>
            <a:off x="2367050" y="0"/>
            <a:ext cx="66780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rgbClr val="000000"/>
                </a:solidFill>
                <a:latin typeface="Comic Sans MS"/>
                <a:ea typeface="Comic Sans MS"/>
                <a:cs typeface="Comic Sans MS"/>
                <a:sym typeface="Comic Sans MS"/>
              </a:rPr>
              <a:t>Requisitos: </a:t>
            </a:r>
            <a:r>
              <a:rPr b="0" i="0" lang="es" sz="1800" u="none" cap="none" strike="noStrike">
                <a:solidFill>
                  <a:schemeClr val="dk1"/>
                </a:solidFill>
                <a:latin typeface="Comic Sans MS"/>
                <a:ea typeface="Comic Sans MS"/>
                <a:cs typeface="Comic Sans MS"/>
                <a:sym typeface="Comic Sans MS"/>
              </a:rPr>
              <a:t>6 con base en las 2 clases definidas</a:t>
            </a:r>
            <a:endParaRPr b="0" i="0" sz="1800" u="none" cap="none" strike="noStrike">
              <a:solidFill>
                <a:srgbClr val="000000"/>
              </a:solidFill>
              <a:latin typeface="Comic Sans MS"/>
              <a:ea typeface="Comic Sans MS"/>
              <a:cs typeface="Comic Sans MS"/>
              <a:sym typeface="Comic Sans MS"/>
            </a:endParaRPr>
          </a:p>
        </p:txBody>
      </p:sp>
      <p:sp>
        <p:nvSpPr>
          <p:cNvPr id="299" name="Google Shape;299;p23"/>
          <p:cNvSpPr txBox="1"/>
          <p:nvPr/>
        </p:nvSpPr>
        <p:spPr>
          <a:xfrm>
            <a:off x="2428350" y="464150"/>
            <a:ext cx="4032900" cy="3672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5. Método: obtenerDescuentoMayor</a:t>
            </a:r>
            <a:endParaRPr b="0" i="0" sz="1400" u="none" cap="none" strike="noStrike">
              <a:solidFill>
                <a:srgbClr val="000000"/>
              </a:solidFill>
              <a:latin typeface="Roboto"/>
              <a:ea typeface="Roboto"/>
              <a:cs typeface="Roboto"/>
              <a:sym typeface="Roboto"/>
            </a:endParaRPr>
          </a:p>
        </p:txBody>
      </p:sp>
      <p:sp>
        <p:nvSpPr>
          <p:cNvPr id="300" name="Google Shape;300;p23"/>
          <p:cNvSpPr txBox="1"/>
          <p:nvPr/>
        </p:nvSpPr>
        <p:spPr>
          <a:xfrm>
            <a:off x="2428350" y="3816950"/>
            <a:ext cx="4032900" cy="3672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6. Método: obtenerVestuarioEstadoNuevo</a:t>
            </a:r>
            <a:endParaRPr b="0" i="0" sz="1400" u="none" cap="none" strike="noStrike">
              <a:solidFill>
                <a:srgbClr val="000000"/>
              </a:solidFill>
              <a:latin typeface="Roboto"/>
              <a:ea typeface="Roboto"/>
              <a:cs typeface="Roboto"/>
              <a:sym typeface="Roboto"/>
            </a:endParaRPr>
          </a:p>
        </p:txBody>
      </p:sp>
      <p:pic>
        <p:nvPicPr>
          <p:cNvPr id="301" name="Google Shape;301;p23"/>
          <p:cNvPicPr preferRelativeResize="0"/>
          <p:nvPr/>
        </p:nvPicPr>
        <p:blipFill rotWithShape="1">
          <a:blip r:embed="rId3">
            <a:alphaModFix/>
          </a:blip>
          <a:srcRect b="41096" l="2780" r="22285" t="11150"/>
          <a:stretch/>
        </p:blipFill>
        <p:spPr>
          <a:xfrm>
            <a:off x="10625" y="844300"/>
            <a:ext cx="10302474" cy="2928474"/>
          </a:xfrm>
          <a:prstGeom prst="rect">
            <a:avLst/>
          </a:prstGeom>
          <a:noFill/>
          <a:ln>
            <a:noFill/>
          </a:ln>
        </p:spPr>
      </p:pic>
      <p:pic>
        <p:nvPicPr>
          <p:cNvPr id="302" name="Google Shape;302;p23"/>
          <p:cNvPicPr preferRelativeResize="0"/>
          <p:nvPr/>
        </p:nvPicPr>
        <p:blipFill rotWithShape="1">
          <a:blip r:embed="rId4">
            <a:alphaModFix/>
          </a:blip>
          <a:srcRect b="24777" l="2612" r="26004" t="24943"/>
          <a:stretch/>
        </p:blipFill>
        <p:spPr>
          <a:xfrm>
            <a:off x="10625" y="4187550"/>
            <a:ext cx="10354700" cy="41004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4"/>
          <p:cNvSpPr/>
          <p:nvPr/>
        </p:nvSpPr>
        <p:spPr>
          <a:xfrm>
            <a:off x="3733625" y="71650"/>
            <a:ext cx="2180100" cy="367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6 Enumeraciones</a:t>
            </a:r>
            <a:endParaRPr b="0" i="0" sz="1400" u="none" cap="none" strike="noStrike">
              <a:solidFill>
                <a:srgbClr val="000000"/>
              </a:solidFill>
              <a:latin typeface="Arial"/>
              <a:ea typeface="Arial"/>
              <a:cs typeface="Arial"/>
              <a:sym typeface="Arial"/>
            </a:endParaRPr>
          </a:p>
        </p:txBody>
      </p:sp>
      <p:sp>
        <p:nvSpPr>
          <p:cNvPr id="308" name="Google Shape;308;p24"/>
          <p:cNvSpPr txBox="1"/>
          <p:nvPr/>
        </p:nvSpPr>
        <p:spPr>
          <a:xfrm>
            <a:off x="3647550" y="464150"/>
            <a:ext cx="1957200" cy="3672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Ruta de Enumeración</a:t>
            </a:r>
            <a:endParaRPr b="0" i="0" sz="1400" u="none" cap="none" strike="noStrike">
              <a:solidFill>
                <a:srgbClr val="000000"/>
              </a:solidFill>
              <a:latin typeface="Roboto"/>
              <a:ea typeface="Roboto"/>
              <a:cs typeface="Roboto"/>
              <a:sym typeface="Roboto"/>
            </a:endParaRPr>
          </a:p>
        </p:txBody>
      </p:sp>
      <p:pic>
        <p:nvPicPr>
          <p:cNvPr id="309" name="Google Shape;309;p24"/>
          <p:cNvPicPr preferRelativeResize="0"/>
          <p:nvPr/>
        </p:nvPicPr>
        <p:blipFill rotWithShape="1">
          <a:blip r:embed="rId3">
            <a:alphaModFix/>
          </a:blip>
          <a:srcRect b="18612" l="0" r="38195" t="0"/>
          <a:stretch/>
        </p:blipFill>
        <p:spPr>
          <a:xfrm>
            <a:off x="0" y="865200"/>
            <a:ext cx="10835300" cy="80218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25"/>
          <p:cNvSpPr/>
          <p:nvPr/>
        </p:nvSpPr>
        <p:spPr>
          <a:xfrm>
            <a:off x="3733625" y="71650"/>
            <a:ext cx="2180100" cy="367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6 Enumeraciones</a:t>
            </a:r>
            <a:endParaRPr b="0" i="0" sz="1400" u="none" cap="none" strike="noStrike">
              <a:solidFill>
                <a:srgbClr val="000000"/>
              </a:solidFill>
              <a:latin typeface="Arial"/>
              <a:ea typeface="Arial"/>
              <a:cs typeface="Arial"/>
              <a:sym typeface="Arial"/>
            </a:endParaRPr>
          </a:p>
        </p:txBody>
      </p:sp>
      <p:sp>
        <p:nvSpPr>
          <p:cNvPr id="315" name="Google Shape;315;p25"/>
          <p:cNvSpPr txBox="1"/>
          <p:nvPr/>
        </p:nvSpPr>
        <p:spPr>
          <a:xfrm>
            <a:off x="3719275" y="450350"/>
            <a:ext cx="1695000" cy="3288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enum Categoria</a:t>
            </a:r>
            <a:endParaRPr b="0" i="0" sz="1400" u="none" cap="none" strike="noStrike">
              <a:solidFill>
                <a:srgbClr val="000000"/>
              </a:solidFill>
              <a:latin typeface="Roboto"/>
              <a:ea typeface="Roboto"/>
              <a:cs typeface="Roboto"/>
              <a:sym typeface="Roboto"/>
            </a:endParaRPr>
          </a:p>
        </p:txBody>
      </p:sp>
      <p:sp>
        <p:nvSpPr>
          <p:cNvPr id="316" name="Google Shape;316;p25"/>
          <p:cNvSpPr txBox="1"/>
          <p:nvPr/>
        </p:nvSpPr>
        <p:spPr>
          <a:xfrm>
            <a:off x="3795475" y="4031750"/>
            <a:ext cx="1695000" cy="3288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enum Estado</a:t>
            </a:r>
            <a:endParaRPr b="0" i="0" sz="1400" u="none" cap="none" strike="noStrike">
              <a:solidFill>
                <a:srgbClr val="000000"/>
              </a:solidFill>
              <a:latin typeface="Roboto"/>
              <a:ea typeface="Roboto"/>
              <a:cs typeface="Roboto"/>
              <a:sym typeface="Roboto"/>
            </a:endParaRPr>
          </a:p>
        </p:txBody>
      </p:sp>
      <p:pic>
        <p:nvPicPr>
          <p:cNvPr id="317" name="Google Shape;317;p25"/>
          <p:cNvPicPr preferRelativeResize="0"/>
          <p:nvPr/>
        </p:nvPicPr>
        <p:blipFill rotWithShape="1">
          <a:blip r:embed="rId3">
            <a:alphaModFix/>
          </a:blip>
          <a:srcRect b="69155" l="2171" r="49896" t="0"/>
          <a:stretch/>
        </p:blipFill>
        <p:spPr>
          <a:xfrm>
            <a:off x="34625" y="762000"/>
            <a:ext cx="8842477" cy="3199125"/>
          </a:xfrm>
          <a:prstGeom prst="rect">
            <a:avLst/>
          </a:prstGeom>
          <a:noFill/>
          <a:ln>
            <a:noFill/>
          </a:ln>
        </p:spPr>
      </p:pic>
      <p:pic>
        <p:nvPicPr>
          <p:cNvPr id="318" name="Google Shape;318;p25"/>
          <p:cNvPicPr preferRelativeResize="0"/>
          <p:nvPr/>
        </p:nvPicPr>
        <p:blipFill rotWithShape="1">
          <a:blip r:embed="rId4">
            <a:alphaModFix/>
          </a:blip>
          <a:srcRect b="67806" l="2324" r="49743" t="0"/>
          <a:stretch/>
        </p:blipFill>
        <p:spPr>
          <a:xfrm>
            <a:off x="47675" y="4400550"/>
            <a:ext cx="8842477" cy="333902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26"/>
          <p:cNvSpPr/>
          <p:nvPr/>
        </p:nvSpPr>
        <p:spPr>
          <a:xfrm>
            <a:off x="3733625" y="71650"/>
            <a:ext cx="2180100" cy="367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6 Enumeraciones</a:t>
            </a:r>
            <a:endParaRPr b="0" i="0" sz="1400" u="none" cap="none" strike="noStrike">
              <a:solidFill>
                <a:srgbClr val="000000"/>
              </a:solidFill>
              <a:latin typeface="Arial"/>
              <a:ea typeface="Arial"/>
              <a:cs typeface="Arial"/>
              <a:sym typeface="Arial"/>
            </a:endParaRPr>
          </a:p>
        </p:txBody>
      </p:sp>
      <p:sp>
        <p:nvSpPr>
          <p:cNvPr id="324" name="Google Shape;324;p26"/>
          <p:cNvSpPr txBox="1"/>
          <p:nvPr/>
        </p:nvSpPr>
        <p:spPr>
          <a:xfrm>
            <a:off x="3719275" y="450350"/>
            <a:ext cx="1695000" cy="3288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enum Nivel</a:t>
            </a:r>
            <a:endParaRPr b="0" i="0" sz="1400" u="none" cap="none" strike="noStrike">
              <a:solidFill>
                <a:srgbClr val="000000"/>
              </a:solidFill>
              <a:latin typeface="Roboto"/>
              <a:ea typeface="Roboto"/>
              <a:cs typeface="Roboto"/>
              <a:sym typeface="Roboto"/>
            </a:endParaRPr>
          </a:p>
        </p:txBody>
      </p:sp>
      <p:sp>
        <p:nvSpPr>
          <p:cNvPr id="325" name="Google Shape;325;p26"/>
          <p:cNvSpPr txBox="1"/>
          <p:nvPr/>
        </p:nvSpPr>
        <p:spPr>
          <a:xfrm>
            <a:off x="3795475" y="4031750"/>
            <a:ext cx="1695000" cy="3288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enum Talla</a:t>
            </a:r>
            <a:endParaRPr b="0" i="0" sz="1400" u="none" cap="none" strike="noStrike">
              <a:solidFill>
                <a:srgbClr val="000000"/>
              </a:solidFill>
              <a:latin typeface="Roboto"/>
              <a:ea typeface="Roboto"/>
              <a:cs typeface="Roboto"/>
              <a:sym typeface="Roboto"/>
            </a:endParaRPr>
          </a:p>
        </p:txBody>
      </p:sp>
      <p:pic>
        <p:nvPicPr>
          <p:cNvPr id="326" name="Google Shape;326;p26"/>
          <p:cNvPicPr preferRelativeResize="0"/>
          <p:nvPr/>
        </p:nvPicPr>
        <p:blipFill rotWithShape="1">
          <a:blip r:embed="rId3">
            <a:alphaModFix/>
          </a:blip>
          <a:srcRect b="68886" l="2478" r="48645" t="0"/>
          <a:stretch/>
        </p:blipFill>
        <p:spPr>
          <a:xfrm>
            <a:off x="-15475" y="762000"/>
            <a:ext cx="9144001" cy="3272698"/>
          </a:xfrm>
          <a:prstGeom prst="rect">
            <a:avLst/>
          </a:prstGeom>
          <a:noFill/>
          <a:ln>
            <a:noFill/>
          </a:ln>
        </p:spPr>
      </p:pic>
      <p:pic>
        <p:nvPicPr>
          <p:cNvPr id="327" name="Google Shape;327;p26"/>
          <p:cNvPicPr preferRelativeResize="0"/>
          <p:nvPr/>
        </p:nvPicPr>
        <p:blipFill rotWithShape="1">
          <a:blip r:embed="rId4">
            <a:alphaModFix/>
          </a:blip>
          <a:srcRect b="69965" l="2630" r="49892" t="0"/>
          <a:stretch/>
        </p:blipFill>
        <p:spPr>
          <a:xfrm>
            <a:off x="-2425" y="4343400"/>
            <a:ext cx="9144001" cy="325225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27"/>
          <p:cNvSpPr/>
          <p:nvPr/>
        </p:nvSpPr>
        <p:spPr>
          <a:xfrm>
            <a:off x="3733625" y="71650"/>
            <a:ext cx="2180100" cy="367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6 Enumeraciones</a:t>
            </a:r>
            <a:endParaRPr b="0" i="0" sz="1400" u="none" cap="none" strike="noStrike">
              <a:solidFill>
                <a:srgbClr val="000000"/>
              </a:solidFill>
              <a:latin typeface="Arial"/>
              <a:ea typeface="Arial"/>
              <a:cs typeface="Arial"/>
              <a:sym typeface="Arial"/>
            </a:endParaRPr>
          </a:p>
        </p:txBody>
      </p:sp>
      <p:sp>
        <p:nvSpPr>
          <p:cNvPr id="333" name="Google Shape;333;p27"/>
          <p:cNvSpPr txBox="1"/>
          <p:nvPr/>
        </p:nvSpPr>
        <p:spPr>
          <a:xfrm>
            <a:off x="3719275" y="450350"/>
            <a:ext cx="1695000" cy="3288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enum Tipo</a:t>
            </a:r>
            <a:endParaRPr b="0" i="0" sz="1400" u="none" cap="none" strike="noStrike">
              <a:solidFill>
                <a:srgbClr val="000000"/>
              </a:solidFill>
              <a:latin typeface="Roboto"/>
              <a:ea typeface="Roboto"/>
              <a:cs typeface="Roboto"/>
              <a:sym typeface="Roboto"/>
            </a:endParaRPr>
          </a:p>
        </p:txBody>
      </p:sp>
      <p:pic>
        <p:nvPicPr>
          <p:cNvPr id="334" name="Google Shape;334;p27"/>
          <p:cNvPicPr preferRelativeResize="0"/>
          <p:nvPr/>
        </p:nvPicPr>
        <p:blipFill rotWithShape="1">
          <a:blip r:embed="rId3">
            <a:alphaModFix/>
          </a:blip>
          <a:srcRect b="68886" l="2477" r="49590" t="0"/>
          <a:stretch/>
        </p:blipFill>
        <p:spPr>
          <a:xfrm>
            <a:off x="-15475" y="762000"/>
            <a:ext cx="9144001" cy="3269750"/>
          </a:xfrm>
          <a:prstGeom prst="rect">
            <a:avLst/>
          </a:prstGeom>
          <a:noFill/>
          <a:ln>
            <a:noFill/>
          </a:ln>
        </p:spPr>
      </p:pic>
      <p:sp>
        <p:nvSpPr>
          <p:cNvPr id="335" name="Google Shape;335;p27"/>
          <p:cNvSpPr txBox="1"/>
          <p:nvPr/>
        </p:nvSpPr>
        <p:spPr>
          <a:xfrm>
            <a:off x="3795475" y="4031750"/>
            <a:ext cx="1695000" cy="3288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enum TipoBaile</a:t>
            </a:r>
            <a:endParaRPr b="0" i="0" sz="1400" u="none" cap="none" strike="noStrike">
              <a:solidFill>
                <a:srgbClr val="000000"/>
              </a:solidFill>
              <a:latin typeface="Roboto"/>
              <a:ea typeface="Roboto"/>
              <a:cs typeface="Roboto"/>
              <a:sym typeface="Roboto"/>
            </a:endParaRPr>
          </a:p>
        </p:txBody>
      </p:sp>
      <p:pic>
        <p:nvPicPr>
          <p:cNvPr id="336" name="Google Shape;336;p27"/>
          <p:cNvPicPr preferRelativeResize="0"/>
          <p:nvPr/>
        </p:nvPicPr>
        <p:blipFill rotWithShape="1">
          <a:blip r:embed="rId4">
            <a:alphaModFix/>
          </a:blip>
          <a:srcRect b="69723" l="2045" r="48557" t="0"/>
          <a:stretch/>
        </p:blipFill>
        <p:spPr>
          <a:xfrm>
            <a:off x="-41575" y="4344650"/>
            <a:ext cx="9185575" cy="3165318"/>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28"/>
          <p:cNvSpPr txBox="1"/>
          <p:nvPr/>
        </p:nvSpPr>
        <p:spPr>
          <a:xfrm>
            <a:off x="855750" y="1259275"/>
            <a:ext cx="7432500" cy="240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7200"/>
              <a:buFont typeface="Arial"/>
              <a:buNone/>
            </a:pPr>
            <a:r>
              <a:rPr b="0" i="0" lang="es" sz="7200" u="none" cap="none" strike="noStrike">
                <a:solidFill>
                  <a:srgbClr val="000000"/>
                </a:solidFill>
                <a:latin typeface="Comic Sans MS"/>
                <a:ea typeface="Comic Sans MS"/>
                <a:cs typeface="Comic Sans MS"/>
                <a:sym typeface="Comic Sans MS"/>
              </a:rPr>
              <a:t>Videos de soporte</a:t>
            </a:r>
            <a:endParaRPr b="0" i="0" sz="72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3"/>
          <p:cNvSpPr txBox="1"/>
          <p:nvPr/>
        </p:nvSpPr>
        <p:spPr>
          <a:xfrm>
            <a:off x="61650" y="496200"/>
            <a:ext cx="9020700" cy="46473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None/>
            </a:pPr>
            <a:r>
              <a:rPr b="0" i="0" lang="es" sz="1300" u="none" cap="none" strike="noStrike">
                <a:solidFill>
                  <a:srgbClr val="000000"/>
                </a:solidFill>
                <a:latin typeface="Arial"/>
                <a:ea typeface="Arial"/>
                <a:cs typeface="Arial"/>
                <a:sym typeface="Arial"/>
              </a:rPr>
              <a:t>Se necesita desarrollar una aplicación para gestionar la información de una academia de baile muy prestigiosa llamada “Baila por tus sueños”, ubicada en Avenida 13 Norte de la ciudad de Armenia, Quindío. La </a:t>
            </a:r>
            <a:r>
              <a:rPr b="1" i="0" lang="es" sz="1300" u="none" cap="none" strike="noStrike">
                <a:solidFill>
                  <a:srgbClr val="000000"/>
                </a:solidFill>
                <a:latin typeface="Arial"/>
                <a:ea typeface="Arial"/>
                <a:cs typeface="Arial"/>
                <a:sym typeface="Arial"/>
              </a:rPr>
              <a:t>academia</a:t>
            </a:r>
            <a:r>
              <a:rPr b="0" i="0" lang="es" sz="1300" u="none" cap="none" strike="noStrike">
                <a:solidFill>
                  <a:srgbClr val="000000"/>
                </a:solidFill>
                <a:latin typeface="Arial"/>
                <a:ea typeface="Arial"/>
                <a:cs typeface="Arial"/>
                <a:sym typeface="Arial"/>
              </a:rPr>
              <a:t> ofrece gran variedad de cursos de baile para diferentes edades.  Cada</a:t>
            </a:r>
            <a:r>
              <a:rPr b="1" i="0" lang="es" sz="1300" u="none" cap="none" strike="noStrike">
                <a:solidFill>
                  <a:srgbClr val="000000"/>
                </a:solidFill>
                <a:latin typeface="Arial"/>
                <a:ea typeface="Arial"/>
                <a:cs typeface="Arial"/>
                <a:sym typeface="Arial"/>
              </a:rPr>
              <a:t> curso </a:t>
            </a:r>
            <a:r>
              <a:rPr b="0" i="0" lang="es" sz="1300" u="none" cap="none" strike="noStrike">
                <a:solidFill>
                  <a:srgbClr val="000000"/>
                </a:solidFill>
                <a:latin typeface="Arial"/>
                <a:ea typeface="Arial"/>
                <a:cs typeface="Arial"/>
                <a:sym typeface="Arial"/>
              </a:rPr>
              <a:t>tiene una serie de atributos como: tipo_baile, categoría, nivel, horario y precio_mes. Y se dividen en los siguientes generos: Salsa, Cumbia y Ballet.Cada </a:t>
            </a:r>
            <a:r>
              <a:rPr b="1" i="0" lang="es" sz="1300" u="none" cap="none" strike="noStrike">
                <a:solidFill>
                  <a:srgbClr val="000000"/>
                </a:solidFill>
                <a:latin typeface="Arial"/>
                <a:ea typeface="Arial"/>
                <a:cs typeface="Arial"/>
                <a:sym typeface="Arial"/>
              </a:rPr>
              <a:t>empleado </a:t>
            </a:r>
            <a:r>
              <a:rPr b="0" i="0" lang="es" sz="1300" u="none" cap="none" strike="noStrike">
                <a:solidFill>
                  <a:srgbClr val="000000"/>
                </a:solidFill>
                <a:latin typeface="Arial"/>
                <a:ea typeface="Arial"/>
                <a:cs typeface="Arial"/>
                <a:sym typeface="Arial"/>
              </a:rPr>
              <a:t>de la academia est</a:t>
            </a:r>
            <a:r>
              <a:rPr lang="es" sz="1300"/>
              <a:t>á</a:t>
            </a:r>
            <a:r>
              <a:rPr b="0" i="0" lang="es" sz="1300" u="none" cap="none" strike="noStrike">
                <a:solidFill>
                  <a:srgbClr val="000000"/>
                </a:solidFill>
                <a:latin typeface="Arial"/>
                <a:ea typeface="Arial"/>
                <a:cs typeface="Arial"/>
                <a:sym typeface="Arial"/>
              </a:rPr>
              <a:t> registrado en el sistema con su respectiva </a:t>
            </a:r>
            <a:r>
              <a:rPr b="0" i="0" lang="es" sz="1300" u="none" cap="none" strike="noStrike">
                <a:solidFill>
                  <a:schemeClr val="dk1"/>
                </a:solidFill>
                <a:latin typeface="Arial"/>
                <a:ea typeface="Arial"/>
                <a:cs typeface="Arial"/>
                <a:sym typeface="Arial"/>
              </a:rPr>
              <a:t>información personal, que incluye: nombre, apellido, edad, cédula y correo. Su función principal es guiar a cada cliente con el proceso de </a:t>
            </a:r>
            <a:r>
              <a:rPr b="1" i="0" lang="es" sz="1300" u="none" cap="none" strike="noStrike">
                <a:solidFill>
                  <a:schemeClr val="dk1"/>
                </a:solidFill>
                <a:latin typeface="Arial"/>
                <a:ea typeface="Arial"/>
                <a:cs typeface="Arial"/>
                <a:sym typeface="Arial"/>
              </a:rPr>
              <a:t>inscripción</a:t>
            </a:r>
            <a:r>
              <a:rPr b="0" i="0" lang="es" sz="1300" u="none" cap="none" strike="noStrike">
                <a:solidFill>
                  <a:schemeClr val="dk1"/>
                </a:solidFill>
                <a:latin typeface="Arial"/>
                <a:ea typeface="Arial"/>
                <a:cs typeface="Arial"/>
                <a:sym typeface="Arial"/>
              </a:rPr>
              <a:t>, que requiere la información personal del </a:t>
            </a:r>
            <a:r>
              <a:rPr b="1" i="0" lang="es" sz="1300" u="none" cap="none" strike="noStrike">
                <a:solidFill>
                  <a:schemeClr val="dk1"/>
                </a:solidFill>
                <a:latin typeface="Arial"/>
                <a:ea typeface="Arial"/>
                <a:cs typeface="Arial"/>
                <a:sym typeface="Arial"/>
              </a:rPr>
              <a:t>cliente</a:t>
            </a:r>
            <a:r>
              <a:rPr b="0" i="0" lang="es" sz="1300" u="none" cap="none" strike="noStrike">
                <a:solidFill>
                  <a:schemeClr val="dk1"/>
                </a:solidFill>
                <a:latin typeface="Arial"/>
                <a:ea typeface="Arial"/>
                <a:cs typeface="Arial"/>
                <a:sym typeface="Arial"/>
              </a:rPr>
              <a:t> (</a:t>
            </a:r>
            <a:r>
              <a:rPr b="0" i="1" lang="es" sz="1300" u="none" cap="none" strike="noStrike">
                <a:solidFill>
                  <a:schemeClr val="dk1"/>
                </a:solidFill>
                <a:latin typeface="Arial"/>
                <a:ea typeface="Arial"/>
                <a:cs typeface="Arial"/>
                <a:sym typeface="Arial"/>
              </a:rPr>
              <a:t>nombre, apellido, edad, cédula y correo</a:t>
            </a:r>
            <a:r>
              <a:rPr b="0" i="0" lang="es" sz="1300" u="none" cap="none" strike="noStrike">
                <a:solidFill>
                  <a:schemeClr val="dk1"/>
                </a:solidFill>
                <a:latin typeface="Arial"/>
                <a:ea typeface="Arial"/>
                <a:cs typeface="Arial"/>
                <a:sym typeface="Arial"/>
              </a:rPr>
              <a:t>), y adicional, el curso de su preferencia y categoría. </a:t>
            </a:r>
            <a:endParaRPr/>
          </a:p>
          <a:p>
            <a:pPr indent="0" lvl="0" marL="0" marR="0" rtl="0" algn="just">
              <a:lnSpc>
                <a:spcPct val="100000"/>
              </a:lnSpc>
              <a:spcBef>
                <a:spcPts val="0"/>
              </a:spcBef>
              <a:spcAft>
                <a:spcPts val="0"/>
              </a:spcAft>
              <a:buNone/>
            </a:pPr>
            <a:r>
              <a:rPr b="0" i="0" lang="es" sz="1300" u="none" cap="none" strike="noStrike">
                <a:solidFill>
                  <a:schemeClr val="dk1"/>
                </a:solidFill>
                <a:latin typeface="Arial"/>
                <a:ea typeface="Arial"/>
                <a:cs typeface="Arial"/>
                <a:sym typeface="Arial"/>
              </a:rPr>
              <a:t>Por último, para el proceso de </a:t>
            </a:r>
            <a:r>
              <a:rPr b="1" i="0" lang="es" sz="1300" u="none" cap="none" strike="noStrike">
                <a:solidFill>
                  <a:schemeClr val="dk1"/>
                </a:solidFill>
                <a:latin typeface="Arial"/>
                <a:ea typeface="Arial"/>
                <a:cs typeface="Arial"/>
                <a:sym typeface="Arial"/>
              </a:rPr>
              <a:t>pago</a:t>
            </a:r>
            <a:r>
              <a:rPr b="0" i="0" lang="es" sz="1300" u="none" cap="none" strike="noStrike">
                <a:solidFill>
                  <a:schemeClr val="dk1"/>
                </a:solidFill>
                <a:latin typeface="Arial"/>
                <a:ea typeface="Arial"/>
                <a:cs typeface="Arial"/>
                <a:sym typeface="Arial"/>
              </a:rPr>
              <a:t> se necesita la inscripción previamente diligenciada y el valor a pagar.</a:t>
            </a:r>
            <a:endParaRPr/>
          </a:p>
          <a:p>
            <a:pPr indent="0" lvl="0" marL="0" marR="0" rtl="0" algn="just">
              <a:lnSpc>
                <a:spcPct val="100000"/>
              </a:lnSpc>
              <a:spcBef>
                <a:spcPts val="0"/>
              </a:spcBef>
              <a:spcAft>
                <a:spcPts val="0"/>
              </a:spcAft>
              <a:buNone/>
            </a:pPr>
            <a:r>
              <a:t/>
            </a:r>
            <a:endParaRPr b="0" i="0" sz="13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Arial"/>
                <a:ea typeface="Arial"/>
                <a:cs typeface="Arial"/>
                <a:sym typeface="Arial"/>
              </a:rPr>
              <a:t>Con base en la información anterior, la aplicación deberá  realizar el siguiente </a:t>
            </a:r>
            <a:r>
              <a:rPr b="1" i="0" lang="es" sz="1300" u="none" cap="none" strike="noStrike">
                <a:solidFill>
                  <a:schemeClr val="dk1"/>
                </a:solidFill>
                <a:latin typeface="Arial"/>
                <a:ea typeface="Arial"/>
                <a:cs typeface="Arial"/>
                <a:sym typeface="Arial"/>
              </a:rPr>
              <a:t>CRUD</a:t>
            </a:r>
            <a:r>
              <a:rPr b="0" i="0" lang="es" sz="1300" u="none" cap="none" strike="noStrike">
                <a:solidFill>
                  <a:schemeClr val="dk1"/>
                </a:solidFill>
                <a:latin typeface="Arial"/>
                <a:ea typeface="Arial"/>
                <a:cs typeface="Arial"/>
                <a:sym typeface="Arial"/>
              </a:rPr>
              <a:t> con sus funciones:</a:t>
            </a:r>
            <a:endParaRPr b="0" i="0" sz="13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300"/>
              <a:buFont typeface="Arial"/>
              <a:buNone/>
            </a:pPr>
            <a:r>
              <a:t/>
            </a:r>
            <a:endParaRPr sz="1300">
              <a:solidFill>
                <a:schemeClr val="dk1"/>
              </a:solidFill>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Arial"/>
                <a:ea typeface="Arial"/>
                <a:cs typeface="Arial"/>
                <a:sym typeface="Arial"/>
              </a:rPr>
              <a:t>- </a:t>
            </a:r>
            <a:r>
              <a:rPr b="1" i="0" lang="es" sz="1300" u="none" cap="none" strike="noStrike">
                <a:solidFill>
                  <a:schemeClr val="dk1"/>
                </a:solidFill>
              </a:rPr>
              <a:t>C</a:t>
            </a:r>
            <a:r>
              <a:rPr b="0" i="0" lang="es" sz="1300" u="none" cap="none" strike="noStrike">
                <a:solidFill>
                  <a:schemeClr val="dk1"/>
                </a:solidFill>
                <a:latin typeface="Arial"/>
                <a:ea typeface="Arial"/>
                <a:cs typeface="Arial"/>
                <a:sym typeface="Arial"/>
              </a:rPr>
              <a:t>reate (</a:t>
            </a:r>
            <a:r>
              <a:rPr b="0" i="1" lang="es" sz="1300" u="none" cap="none" strike="noStrike">
                <a:solidFill>
                  <a:schemeClr val="dk1"/>
                </a:solidFill>
                <a:latin typeface="Arial"/>
                <a:ea typeface="Arial"/>
                <a:cs typeface="Arial"/>
                <a:sym typeface="Arial"/>
              </a:rPr>
              <a:t>Crear</a:t>
            </a:r>
            <a:r>
              <a:rPr b="0" i="0" lang="es" sz="1300" u="none" cap="none" strike="noStrike">
                <a:solidFill>
                  <a:schemeClr val="dk1"/>
                </a:solidFill>
                <a:latin typeface="Arial"/>
                <a:ea typeface="Arial"/>
                <a:cs typeface="Arial"/>
                <a:sym typeface="Arial"/>
              </a:rPr>
              <a:t>)</a:t>
            </a:r>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Arial"/>
                <a:ea typeface="Arial"/>
                <a:cs typeface="Arial"/>
                <a:sym typeface="Arial"/>
              </a:rPr>
              <a:t>- </a:t>
            </a:r>
            <a:r>
              <a:rPr b="1" i="0" lang="es" sz="1300" u="none" cap="none" strike="noStrike">
                <a:solidFill>
                  <a:schemeClr val="dk1"/>
                </a:solidFill>
                <a:latin typeface="Arial"/>
                <a:ea typeface="Arial"/>
                <a:cs typeface="Arial"/>
                <a:sym typeface="Arial"/>
              </a:rPr>
              <a:t>R</a:t>
            </a:r>
            <a:r>
              <a:rPr b="0" i="0" lang="es" sz="1300" u="none" cap="none" strike="noStrike">
                <a:solidFill>
                  <a:schemeClr val="dk1"/>
                </a:solidFill>
                <a:latin typeface="Arial"/>
                <a:ea typeface="Arial"/>
                <a:cs typeface="Arial"/>
                <a:sym typeface="Arial"/>
              </a:rPr>
              <a:t>ead (</a:t>
            </a:r>
            <a:r>
              <a:rPr i="1" lang="es" sz="1300">
                <a:solidFill>
                  <a:schemeClr val="dk1"/>
                </a:solidFill>
              </a:rPr>
              <a:t>O</a:t>
            </a:r>
            <a:r>
              <a:rPr b="0" i="1" lang="es" sz="1300" u="none" cap="none" strike="noStrike">
                <a:solidFill>
                  <a:schemeClr val="dk1"/>
                </a:solidFill>
                <a:latin typeface="Arial"/>
                <a:ea typeface="Arial"/>
                <a:cs typeface="Arial"/>
                <a:sym typeface="Arial"/>
              </a:rPr>
              <a:t>btener</a:t>
            </a:r>
            <a:r>
              <a:rPr b="0" i="0" lang="es" sz="1300" u="none" cap="none" strike="noStrike">
                <a:solidFill>
                  <a:schemeClr val="dk1"/>
                </a:solidFill>
                <a:latin typeface="Arial"/>
                <a:ea typeface="Arial"/>
                <a:cs typeface="Arial"/>
                <a:sym typeface="Arial"/>
              </a:rPr>
              <a:t>)</a:t>
            </a:r>
            <a:endParaRPr b="1" i="0" sz="13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Arial"/>
                <a:ea typeface="Arial"/>
                <a:cs typeface="Arial"/>
                <a:sym typeface="Arial"/>
              </a:rPr>
              <a:t>- </a:t>
            </a:r>
            <a:r>
              <a:rPr b="1" i="0" lang="es" sz="1300" u="none" cap="none" strike="noStrike">
                <a:solidFill>
                  <a:schemeClr val="dk1"/>
                </a:solidFill>
                <a:latin typeface="Arial"/>
                <a:ea typeface="Arial"/>
                <a:cs typeface="Arial"/>
                <a:sym typeface="Arial"/>
              </a:rPr>
              <a:t>U</a:t>
            </a:r>
            <a:r>
              <a:rPr b="0" i="0" lang="es" sz="1300" u="none" cap="none" strike="noStrike">
                <a:solidFill>
                  <a:schemeClr val="dk1"/>
                </a:solidFill>
                <a:latin typeface="Arial"/>
                <a:ea typeface="Arial"/>
                <a:cs typeface="Arial"/>
                <a:sym typeface="Arial"/>
              </a:rPr>
              <a:t>pdate (</a:t>
            </a:r>
            <a:r>
              <a:rPr b="0" i="1" lang="es" sz="1300" u="none" cap="none" strike="noStrike">
                <a:solidFill>
                  <a:schemeClr val="dk1"/>
                </a:solidFill>
                <a:latin typeface="Arial"/>
                <a:ea typeface="Arial"/>
                <a:cs typeface="Arial"/>
                <a:sym typeface="Arial"/>
              </a:rPr>
              <a:t>Actualizar</a:t>
            </a:r>
            <a:r>
              <a:rPr b="0" i="0" lang="es" sz="1300" u="none" cap="none" strike="noStrike">
                <a:solidFill>
                  <a:schemeClr val="dk1"/>
                </a:solidFill>
                <a:latin typeface="Arial"/>
                <a:ea typeface="Arial"/>
                <a:cs typeface="Arial"/>
                <a:sym typeface="Arial"/>
              </a:rPr>
              <a:t>)</a:t>
            </a:r>
            <a:endParaRPr b="1" i="0" sz="13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Arial"/>
                <a:ea typeface="Arial"/>
                <a:cs typeface="Arial"/>
                <a:sym typeface="Arial"/>
              </a:rPr>
              <a:t>- </a:t>
            </a:r>
            <a:r>
              <a:rPr b="1" i="0" lang="es" sz="1300" u="none" cap="none" strike="noStrike">
                <a:solidFill>
                  <a:schemeClr val="dk1"/>
                </a:solidFill>
                <a:latin typeface="Arial"/>
                <a:ea typeface="Arial"/>
                <a:cs typeface="Arial"/>
                <a:sym typeface="Arial"/>
              </a:rPr>
              <a:t>D</a:t>
            </a:r>
            <a:r>
              <a:rPr b="0" i="0" lang="es" sz="1300" u="none" cap="none" strike="noStrike">
                <a:solidFill>
                  <a:schemeClr val="dk1"/>
                </a:solidFill>
                <a:latin typeface="Arial"/>
                <a:ea typeface="Arial"/>
                <a:cs typeface="Arial"/>
                <a:sym typeface="Arial"/>
              </a:rPr>
              <a:t>elete (</a:t>
            </a:r>
            <a:r>
              <a:rPr b="0" i="1" lang="es" sz="1300" u="none" cap="none" strike="noStrike">
                <a:solidFill>
                  <a:schemeClr val="dk1"/>
                </a:solidFill>
                <a:latin typeface="Arial"/>
                <a:ea typeface="Arial"/>
                <a:cs typeface="Arial"/>
                <a:sym typeface="Arial"/>
              </a:rPr>
              <a:t>Eliminar</a:t>
            </a:r>
            <a:r>
              <a:rPr b="0" i="0" lang="es" sz="1300" u="none" cap="none" strike="noStrike">
                <a:solidFill>
                  <a:schemeClr val="dk1"/>
                </a:solidFill>
                <a:latin typeface="Arial"/>
                <a:ea typeface="Arial"/>
                <a:cs typeface="Arial"/>
                <a:sym typeface="Arial"/>
              </a:rPr>
              <a:t>)</a:t>
            </a:r>
            <a:endParaRPr b="0" i="0" sz="13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300"/>
              <a:buFont typeface="Arial"/>
              <a:buNone/>
            </a:pPr>
            <a:r>
              <a:t/>
            </a:r>
            <a:endParaRPr sz="1300">
              <a:solidFill>
                <a:schemeClr val="dk1"/>
              </a:solidFill>
            </a:endParaRPr>
          </a:p>
          <a:p>
            <a:pPr indent="0" lvl="0" marL="0" marR="0" rtl="0" algn="just">
              <a:lnSpc>
                <a:spcPct val="100000"/>
              </a:lnSpc>
              <a:spcBef>
                <a:spcPts val="0"/>
              </a:spcBef>
              <a:spcAft>
                <a:spcPts val="0"/>
              </a:spcAft>
              <a:buClr>
                <a:srgbClr val="000000"/>
              </a:buClr>
              <a:buSzPts val="1300"/>
              <a:buFont typeface="Arial"/>
              <a:buNone/>
            </a:pPr>
            <a:r>
              <a:rPr b="0" i="0" lang="es" sz="1300" u="none" cap="none" strike="noStrike">
                <a:solidFill>
                  <a:schemeClr val="dk1"/>
                </a:solidFill>
                <a:latin typeface="Arial"/>
                <a:ea typeface="Arial"/>
                <a:cs typeface="Arial"/>
                <a:sym typeface="Arial"/>
              </a:rPr>
              <a:t>Este </a:t>
            </a:r>
            <a:r>
              <a:rPr b="1" i="0" lang="es" sz="1300" u="none" cap="none" strike="noStrike">
                <a:solidFill>
                  <a:schemeClr val="dk1"/>
                </a:solidFill>
                <a:latin typeface="Arial"/>
                <a:ea typeface="Arial"/>
                <a:cs typeface="Arial"/>
                <a:sym typeface="Arial"/>
              </a:rPr>
              <a:t>CRUD</a:t>
            </a:r>
            <a:r>
              <a:rPr b="0" i="0" lang="es" sz="1300" u="none" cap="none" strike="noStrike">
                <a:solidFill>
                  <a:schemeClr val="dk1"/>
                </a:solidFill>
                <a:latin typeface="Arial"/>
                <a:ea typeface="Arial"/>
                <a:cs typeface="Arial"/>
                <a:sym typeface="Arial"/>
              </a:rPr>
              <a:t> deberá ser aplicado a cada curso, cliente y empleado que esté registrado en la academia.</a:t>
            </a:r>
            <a:endParaRPr b="0" i="0" sz="1300" u="none" cap="none" strike="noStrike">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4"/>
          <p:cNvSpPr txBox="1"/>
          <p:nvPr/>
        </p:nvSpPr>
        <p:spPr>
          <a:xfrm>
            <a:off x="943050" y="1304075"/>
            <a:ext cx="7432500" cy="240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7200"/>
              <a:buFont typeface="Arial"/>
              <a:buNone/>
            </a:pPr>
            <a:r>
              <a:rPr b="0" i="0" lang="es" sz="7200" u="none" cap="none" strike="noStrike">
                <a:solidFill>
                  <a:srgbClr val="000000"/>
                </a:solidFill>
                <a:latin typeface="Comic Sans MS"/>
                <a:ea typeface="Comic Sans MS"/>
                <a:cs typeface="Comic Sans MS"/>
                <a:sym typeface="Comic Sans MS"/>
              </a:rPr>
              <a:t>Modelos de clases</a:t>
            </a:r>
            <a:endParaRPr b="0" i="0" sz="72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cxnSp>
        <p:nvCxnSpPr>
          <p:cNvPr id="114" name="Google Shape;114;p5"/>
          <p:cNvCxnSpPr/>
          <p:nvPr/>
        </p:nvCxnSpPr>
        <p:spPr>
          <a:xfrm>
            <a:off x="9684550" y="2803588"/>
            <a:ext cx="1215900" cy="121500"/>
          </a:xfrm>
          <a:prstGeom prst="bentConnector3">
            <a:avLst>
              <a:gd fmla="val 50000" name="adj1"/>
            </a:avLst>
          </a:prstGeom>
          <a:noFill/>
          <a:ln cap="flat" cmpd="sng" w="19050">
            <a:solidFill>
              <a:srgbClr val="434343"/>
            </a:solidFill>
            <a:prstDash val="solid"/>
            <a:round/>
            <a:headEnd len="med" w="med" type="triangle"/>
            <a:tailEnd len="sm" w="sm" type="none"/>
          </a:ln>
        </p:spPr>
      </p:cxnSp>
      <p:cxnSp>
        <p:nvCxnSpPr>
          <p:cNvPr id="115" name="Google Shape;115;p5"/>
          <p:cNvCxnSpPr/>
          <p:nvPr/>
        </p:nvCxnSpPr>
        <p:spPr>
          <a:xfrm>
            <a:off x="9678400" y="2588288"/>
            <a:ext cx="1155300" cy="36600"/>
          </a:xfrm>
          <a:prstGeom prst="bentConnector3">
            <a:avLst>
              <a:gd fmla="val 50000" name="adj1"/>
            </a:avLst>
          </a:prstGeom>
          <a:noFill/>
          <a:ln cap="flat" cmpd="sng" w="19050">
            <a:solidFill>
              <a:srgbClr val="434343"/>
            </a:solidFill>
            <a:prstDash val="solid"/>
            <a:round/>
            <a:headEnd len="sm" w="sm" type="none"/>
            <a:tailEnd len="med" w="med" type="diamond"/>
          </a:ln>
        </p:spPr>
      </p:cxnSp>
      <p:cxnSp>
        <p:nvCxnSpPr>
          <p:cNvPr id="116" name="Google Shape;116;p5"/>
          <p:cNvCxnSpPr/>
          <p:nvPr/>
        </p:nvCxnSpPr>
        <p:spPr>
          <a:xfrm>
            <a:off x="9684538" y="1899050"/>
            <a:ext cx="1143000" cy="109500"/>
          </a:xfrm>
          <a:prstGeom prst="bentConnector3">
            <a:avLst>
              <a:gd fmla="val 50000" name="adj1"/>
            </a:avLst>
          </a:prstGeom>
          <a:noFill/>
          <a:ln cap="flat" cmpd="sng" w="19050">
            <a:solidFill>
              <a:srgbClr val="434343"/>
            </a:solidFill>
            <a:prstDash val="solid"/>
            <a:round/>
            <a:headEnd len="sm" w="sm" type="none"/>
            <a:tailEnd len="sm" w="sm" type="none"/>
          </a:ln>
        </p:spPr>
      </p:cxnSp>
      <p:cxnSp>
        <p:nvCxnSpPr>
          <p:cNvPr id="117" name="Google Shape;117;p5"/>
          <p:cNvCxnSpPr/>
          <p:nvPr/>
        </p:nvCxnSpPr>
        <p:spPr>
          <a:xfrm>
            <a:off x="9684538" y="2259250"/>
            <a:ext cx="1143000" cy="109500"/>
          </a:xfrm>
          <a:prstGeom prst="bentConnector3">
            <a:avLst>
              <a:gd fmla="val 50000" name="adj1"/>
            </a:avLst>
          </a:prstGeom>
          <a:noFill/>
          <a:ln cap="flat" cmpd="sng" w="19050">
            <a:solidFill>
              <a:srgbClr val="434343"/>
            </a:solidFill>
            <a:prstDash val="solid"/>
            <a:round/>
            <a:headEnd len="sm" w="sm" type="none"/>
            <a:tailEnd len="med" w="med" type="diamond"/>
          </a:ln>
        </p:spPr>
      </p:cxnSp>
      <p:sp>
        <p:nvSpPr>
          <p:cNvPr id="118" name="Google Shape;118;p5"/>
          <p:cNvSpPr/>
          <p:nvPr/>
        </p:nvSpPr>
        <p:spPr>
          <a:xfrm>
            <a:off x="2508300" y="78275"/>
            <a:ext cx="4127400" cy="35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s" sz="1600" u="none" cap="none" strike="noStrike">
                <a:solidFill>
                  <a:srgbClr val="000000"/>
                </a:solidFill>
                <a:latin typeface="Arial"/>
                <a:ea typeface="Arial"/>
                <a:cs typeface="Arial"/>
                <a:sym typeface="Arial"/>
              </a:rPr>
              <a:t>3 clases</a:t>
            </a:r>
            <a:endParaRPr b="0" i="0" sz="1600" u="none" cap="none" strike="noStrike">
              <a:solidFill>
                <a:srgbClr val="000000"/>
              </a:solidFill>
              <a:latin typeface="Arial"/>
              <a:ea typeface="Arial"/>
              <a:cs typeface="Arial"/>
              <a:sym typeface="Arial"/>
            </a:endParaRPr>
          </a:p>
        </p:txBody>
      </p:sp>
      <p:grpSp>
        <p:nvGrpSpPr>
          <p:cNvPr id="119" name="Google Shape;119;p5"/>
          <p:cNvGrpSpPr/>
          <p:nvPr/>
        </p:nvGrpSpPr>
        <p:grpSpPr>
          <a:xfrm>
            <a:off x="3241348" y="1521623"/>
            <a:ext cx="2079826" cy="2088027"/>
            <a:chOff x="-1763275" y="67227"/>
            <a:chExt cx="1464151" cy="1576107"/>
          </a:xfrm>
        </p:grpSpPr>
        <p:sp>
          <p:nvSpPr>
            <p:cNvPr id="120" name="Google Shape;120;p5"/>
            <p:cNvSpPr/>
            <p:nvPr/>
          </p:nvSpPr>
          <p:spPr>
            <a:xfrm>
              <a:off x="-1763099" y="85134"/>
              <a:ext cx="1456800" cy="1558200"/>
            </a:xfrm>
            <a:prstGeom prst="rect">
              <a:avLst/>
            </a:prstGeom>
            <a:solidFill>
              <a:srgbClr val="FFD96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5"/>
            <p:cNvSpPr/>
            <p:nvPr/>
          </p:nvSpPr>
          <p:spPr>
            <a:xfrm>
              <a:off x="-1763275" y="85125"/>
              <a:ext cx="1456800" cy="279600"/>
            </a:xfrm>
            <a:prstGeom prst="rect">
              <a:avLst/>
            </a:prstGeom>
            <a:solidFill>
              <a:srgbClr val="FFD96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5"/>
            <p:cNvSpPr/>
            <p:nvPr/>
          </p:nvSpPr>
          <p:spPr>
            <a:xfrm>
              <a:off x="-1763274" y="255658"/>
              <a:ext cx="1456800" cy="816900"/>
            </a:xfrm>
            <a:prstGeom prst="rect">
              <a:avLst/>
            </a:prstGeom>
            <a:solidFill>
              <a:srgbClr val="FFD96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5"/>
            <p:cNvSpPr txBox="1"/>
            <p:nvPr/>
          </p:nvSpPr>
          <p:spPr>
            <a:xfrm>
              <a:off x="-1755924" y="67227"/>
              <a:ext cx="1456800" cy="188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Curso</a:t>
              </a:r>
              <a:endParaRPr b="0" i="0" sz="1100" u="none" cap="none" strike="noStrike">
                <a:solidFill>
                  <a:srgbClr val="000000"/>
                </a:solidFill>
                <a:latin typeface="Roboto"/>
                <a:ea typeface="Roboto"/>
                <a:cs typeface="Roboto"/>
                <a:sym typeface="Roboto"/>
              </a:endParaRPr>
            </a:p>
          </p:txBody>
        </p:sp>
        <p:sp>
          <p:nvSpPr>
            <p:cNvPr id="124" name="Google Shape;124;p5"/>
            <p:cNvSpPr txBox="1"/>
            <p:nvPr/>
          </p:nvSpPr>
          <p:spPr>
            <a:xfrm>
              <a:off x="-1763258" y="1016786"/>
              <a:ext cx="1456800" cy="388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crearCurso</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obtenerCurso</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actualizarCurso</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eliminarCurso</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rgbClr val="000000"/>
                </a:solidFill>
                <a:latin typeface="Roboto"/>
                <a:ea typeface="Roboto"/>
                <a:cs typeface="Roboto"/>
                <a:sym typeface="Roboto"/>
              </a:endParaRPr>
            </a:p>
          </p:txBody>
        </p:sp>
        <p:sp>
          <p:nvSpPr>
            <p:cNvPr id="125" name="Google Shape;125;p5"/>
            <p:cNvSpPr txBox="1"/>
            <p:nvPr/>
          </p:nvSpPr>
          <p:spPr>
            <a:xfrm>
              <a:off x="-1755917" y="199908"/>
              <a:ext cx="1313100" cy="8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tipoBaile: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categoria</a:t>
              </a:r>
              <a:r>
                <a:rPr b="0" i="0" lang="es" sz="1100" u="none" cap="none" strike="noStrike">
                  <a:solidFill>
                    <a:schemeClr val="dk1"/>
                  </a:solidFill>
                  <a:latin typeface="Roboto"/>
                  <a:ea typeface="Roboto"/>
                  <a:cs typeface="Roboto"/>
                  <a:sym typeface="Roboto"/>
                </a:rPr>
                <a:t>: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nivel</a:t>
              </a:r>
              <a:r>
                <a:rPr b="0" i="0" lang="es" sz="1100" u="none" cap="none" strike="noStrike">
                  <a:solidFill>
                    <a:schemeClr val="dk1"/>
                  </a:solidFill>
                  <a:latin typeface="Roboto"/>
                  <a:ea typeface="Roboto"/>
                  <a:cs typeface="Roboto"/>
                  <a:sym typeface="Roboto"/>
                </a:rPr>
                <a:t>: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chemeClr val="dk1"/>
                  </a:solidFill>
                  <a:latin typeface="Roboto"/>
                  <a:ea typeface="Roboto"/>
                  <a:cs typeface="Roboto"/>
                  <a:sym typeface="Roboto"/>
                </a:rPr>
                <a:t>profesor: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horario</a:t>
              </a:r>
              <a:r>
                <a:rPr b="0" i="0" lang="es" sz="1100" u="none" cap="none" strike="noStrike">
                  <a:solidFill>
                    <a:schemeClr val="dk1"/>
                  </a:solidFill>
                  <a:latin typeface="Roboto"/>
                  <a:ea typeface="Roboto"/>
                  <a:cs typeface="Roboto"/>
                  <a:sym typeface="Roboto"/>
                </a:rPr>
                <a:t>: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precioMes: Double</a:t>
              </a:r>
              <a:endParaRPr b="0" i="0" sz="1100" u="none" cap="none" strike="noStrike">
                <a:solidFill>
                  <a:srgbClr val="000000"/>
                </a:solidFill>
                <a:latin typeface="Roboto"/>
                <a:ea typeface="Roboto"/>
                <a:cs typeface="Roboto"/>
                <a:sym typeface="Roboto"/>
              </a:endParaRPr>
            </a:p>
          </p:txBody>
        </p:sp>
      </p:grpSp>
      <p:grpSp>
        <p:nvGrpSpPr>
          <p:cNvPr id="126" name="Google Shape;126;p5"/>
          <p:cNvGrpSpPr/>
          <p:nvPr/>
        </p:nvGrpSpPr>
        <p:grpSpPr>
          <a:xfrm>
            <a:off x="6357825" y="1521627"/>
            <a:ext cx="1882922" cy="1880419"/>
            <a:chOff x="-1763294" y="67227"/>
            <a:chExt cx="1464170" cy="1807400"/>
          </a:xfrm>
        </p:grpSpPr>
        <p:sp>
          <p:nvSpPr>
            <p:cNvPr id="127" name="Google Shape;127;p5"/>
            <p:cNvSpPr/>
            <p:nvPr/>
          </p:nvSpPr>
          <p:spPr>
            <a:xfrm>
              <a:off x="-1763099" y="85127"/>
              <a:ext cx="1456800" cy="1789500"/>
            </a:xfrm>
            <a:prstGeom prst="rect">
              <a:avLst/>
            </a:prstGeom>
            <a:solidFill>
              <a:srgbClr val="FFD96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5"/>
            <p:cNvSpPr/>
            <p:nvPr/>
          </p:nvSpPr>
          <p:spPr>
            <a:xfrm>
              <a:off x="-1763275" y="85125"/>
              <a:ext cx="1456800" cy="279600"/>
            </a:xfrm>
            <a:prstGeom prst="rect">
              <a:avLst/>
            </a:prstGeom>
            <a:solidFill>
              <a:srgbClr val="FFD96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5"/>
            <p:cNvSpPr/>
            <p:nvPr/>
          </p:nvSpPr>
          <p:spPr>
            <a:xfrm>
              <a:off x="-1763294" y="255662"/>
              <a:ext cx="1456800" cy="872100"/>
            </a:xfrm>
            <a:prstGeom prst="rect">
              <a:avLst/>
            </a:prstGeom>
            <a:solidFill>
              <a:srgbClr val="FFD96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5"/>
            <p:cNvSpPr txBox="1"/>
            <p:nvPr/>
          </p:nvSpPr>
          <p:spPr>
            <a:xfrm>
              <a:off x="-1755924" y="67227"/>
              <a:ext cx="1456800" cy="188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Empleado</a:t>
              </a:r>
              <a:endParaRPr b="0" i="0" sz="1100" u="none" cap="none" strike="noStrike">
                <a:solidFill>
                  <a:srgbClr val="000000"/>
                </a:solidFill>
                <a:latin typeface="Roboto"/>
                <a:ea typeface="Roboto"/>
                <a:cs typeface="Roboto"/>
                <a:sym typeface="Roboto"/>
              </a:endParaRPr>
            </a:p>
          </p:txBody>
        </p:sp>
        <p:sp>
          <p:nvSpPr>
            <p:cNvPr id="131" name="Google Shape;131;p5"/>
            <p:cNvSpPr txBox="1"/>
            <p:nvPr/>
          </p:nvSpPr>
          <p:spPr>
            <a:xfrm>
              <a:off x="-1763255" y="1054416"/>
              <a:ext cx="1456800" cy="820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crearEmpleado</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obtenerEmpleado</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actualizarEmpleado</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eliminarEmpleado</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rgbClr val="000000"/>
                </a:solidFill>
                <a:latin typeface="Roboto"/>
                <a:ea typeface="Roboto"/>
                <a:cs typeface="Roboto"/>
                <a:sym typeface="Roboto"/>
              </a:endParaRPr>
            </a:p>
          </p:txBody>
        </p:sp>
        <p:sp>
          <p:nvSpPr>
            <p:cNvPr id="132" name="Google Shape;132;p5"/>
            <p:cNvSpPr txBox="1"/>
            <p:nvPr/>
          </p:nvSpPr>
          <p:spPr>
            <a:xfrm>
              <a:off x="-1755924" y="182413"/>
              <a:ext cx="1313100" cy="1020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nombre: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apellido: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edad: int</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cedula: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correo: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Roboto"/>
                <a:ea typeface="Roboto"/>
                <a:cs typeface="Roboto"/>
                <a:sym typeface="Roboto"/>
              </a:endParaRPr>
            </a:p>
          </p:txBody>
        </p:sp>
      </p:grpSp>
      <p:grpSp>
        <p:nvGrpSpPr>
          <p:cNvPr id="133" name="Google Shape;133;p5"/>
          <p:cNvGrpSpPr/>
          <p:nvPr/>
        </p:nvGrpSpPr>
        <p:grpSpPr>
          <a:xfrm>
            <a:off x="317662" y="1521622"/>
            <a:ext cx="1873390" cy="1901360"/>
            <a:chOff x="-1763282" y="67227"/>
            <a:chExt cx="1464158" cy="1619005"/>
          </a:xfrm>
        </p:grpSpPr>
        <p:sp>
          <p:nvSpPr>
            <p:cNvPr id="134" name="Google Shape;134;p5"/>
            <p:cNvSpPr/>
            <p:nvPr/>
          </p:nvSpPr>
          <p:spPr>
            <a:xfrm>
              <a:off x="-1763096" y="85132"/>
              <a:ext cx="1456800" cy="1601100"/>
            </a:xfrm>
            <a:prstGeom prst="rect">
              <a:avLst/>
            </a:prstGeom>
            <a:solidFill>
              <a:srgbClr val="FFD96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5"/>
            <p:cNvSpPr/>
            <p:nvPr/>
          </p:nvSpPr>
          <p:spPr>
            <a:xfrm>
              <a:off x="-1763275" y="85125"/>
              <a:ext cx="1456800" cy="279600"/>
            </a:xfrm>
            <a:prstGeom prst="rect">
              <a:avLst/>
            </a:prstGeom>
            <a:solidFill>
              <a:srgbClr val="FFD96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5"/>
            <p:cNvSpPr/>
            <p:nvPr/>
          </p:nvSpPr>
          <p:spPr>
            <a:xfrm>
              <a:off x="-1763282" y="255657"/>
              <a:ext cx="1456800" cy="813900"/>
            </a:xfrm>
            <a:prstGeom prst="rect">
              <a:avLst/>
            </a:prstGeom>
            <a:solidFill>
              <a:srgbClr val="FFD966"/>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5"/>
            <p:cNvSpPr txBox="1"/>
            <p:nvPr/>
          </p:nvSpPr>
          <p:spPr>
            <a:xfrm>
              <a:off x="-1755924" y="67227"/>
              <a:ext cx="1456800" cy="188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Cliente</a:t>
              </a:r>
              <a:endParaRPr b="0" i="0" sz="1100" u="none" cap="none" strike="noStrike">
                <a:solidFill>
                  <a:srgbClr val="000000"/>
                </a:solidFill>
                <a:latin typeface="Roboto"/>
                <a:ea typeface="Roboto"/>
                <a:cs typeface="Roboto"/>
                <a:sym typeface="Roboto"/>
              </a:endParaRPr>
            </a:p>
          </p:txBody>
        </p:sp>
        <p:sp>
          <p:nvSpPr>
            <p:cNvPr id="138" name="Google Shape;138;p5"/>
            <p:cNvSpPr txBox="1"/>
            <p:nvPr/>
          </p:nvSpPr>
          <p:spPr>
            <a:xfrm>
              <a:off x="-1763262" y="998218"/>
              <a:ext cx="1456800" cy="68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crearCliente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obtenerCliente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actualizarCliente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eliminarCliente</a:t>
              </a:r>
              <a:endParaRPr b="0" i="0" sz="1100" u="none" cap="none" strike="noStrike">
                <a:solidFill>
                  <a:srgbClr val="000000"/>
                </a:solidFill>
                <a:latin typeface="Roboto"/>
                <a:ea typeface="Roboto"/>
                <a:cs typeface="Roboto"/>
                <a:sym typeface="Roboto"/>
              </a:endParaRPr>
            </a:p>
          </p:txBody>
        </p:sp>
        <p:sp>
          <p:nvSpPr>
            <p:cNvPr id="139" name="Google Shape;139;p5"/>
            <p:cNvSpPr txBox="1"/>
            <p:nvPr/>
          </p:nvSpPr>
          <p:spPr>
            <a:xfrm>
              <a:off x="-1755924" y="190303"/>
              <a:ext cx="1313100" cy="81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nombre: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apellido: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edad: int</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cedula: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correo: String</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Roboto"/>
                <a:ea typeface="Roboto"/>
                <a:cs typeface="Roboto"/>
                <a:sym typeface="Robo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grpSp>
        <p:nvGrpSpPr>
          <p:cNvPr id="144" name="Google Shape;144;p6"/>
          <p:cNvGrpSpPr/>
          <p:nvPr/>
        </p:nvGrpSpPr>
        <p:grpSpPr>
          <a:xfrm>
            <a:off x="466743" y="430751"/>
            <a:ext cx="2100534" cy="2258511"/>
            <a:chOff x="-1763279" y="85125"/>
            <a:chExt cx="1456984" cy="1714500"/>
          </a:xfrm>
        </p:grpSpPr>
        <p:sp>
          <p:nvSpPr>
            <p:cNvPr id="145" name="Google Shape;145;p6"/>
            <p:cNvSpPr/>
            <p:nvPr/>
          </p:nvSpPr>
          <p:spPr>
            <a:xfrm>
              <a:off x="-1763095" y="85125"/>
              <a:ext cx="1456800" cy="17145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6"/>
            <p:cNvSpPr/>
            <p:nvPr/>
          </p:nvSpPr>
          <p:spPr>
            <a:xfrm>
              <a:off x="-1763275" y="85125"/>
              <a:ext cx="1456800" cy="2796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6"/>
            <p:cNvSpPr/>
            <p:nvPr/>
          </p:nvSpPr>
          <p:spPr>
            <a:xfrm>
              <a:off x="-1763275" y="364800"/>
              <a:ext cx="1456800" cy="7905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6"/>
            <p:cNvSpPr txBox="1"/>
            <p:nvPr/>
          </p:nvSpPr>
          <p:spPr>
            <a:xfrm>
              <a:off x="-1748558" y="97274"/>
              <a:ext cx="1442100" cy="225600"/>
            </a:xfrm>
            <a:prstGeom prst="rect">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Curso@2706</a:t>
              </a:r>
              <a:endParaRPr b="0" i="0" sz="1100" u="none" cap="none" strike="noStrike">
                <a:solidFill>
                  <a:srgbClr val="000000"/>
                </a:solidFill>
                <a:latin typeface="Roboto"/>
                <a:ea typeface="Roboto"/>
                <a:cs typeface="Roboto"/>
                <a:sym typeface="Roboto"/>
              </a:endParaRPr>
            </a:p>
          </p:txBody>
        </p:sp>
        <p:sp>
          <p:nvSpPr>
            <p:cNvPr id="149" name="Google Shape;149;p6"/>
            <p:cNvSpPr txBox="1"/>
            <p:nvPr/>
          </p:nvSpPr>
          <p:spPr>
            <a:xfrm>
              <a:off x="-1748540" y="273467"/>
              <a:ext cx="1442100" cy="1052400"/>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chemeClr val="dk1"/>
                  </a:solidFill>
                  <a:latin typeface="Roboto"/>
                  <a:ea typeface="Roboto"/>
                  <a:cs typeface="Roboto"/>
                  <a:sym typeface="Roboto"/>
                </a:rPr>
                <a:t>tipoBaile: Salsa</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chemeClr val="dk1"/>
                  </a:solidFill>
                  <a:latin typeface="Roboto"/>
                  <a:ea typeface="Roboto"/>
                  <a:cs typeface="Roboto"/>
                  <a:sym typeface="Roboto"/>
                </a:rPr>
                <a:t>categoria: Adultos</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nivel: Alto</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chemeClr val="dk1"/>
                  </a:solidFill>
                  <a:latin typeface="Roboto"/>
                  <a:ea typeface="Roboto"/>
                  <a:cs typeface="Roboto"/>
                  <a:sym typeface="Roboto"/>
                </a:rPr>
                <a:t>profesor: Sí</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chemeClr val="dk1"/>
                  </a:solidFill>
                  <a:latin typeface="Roboto"/>
                  <a:ea typeface="Roboto"/>
                  <a:cs typeface="Roboto"/>
                  <a:sym typeface="Roboto"/>
                </a:rPr>
                <a:t>horario: 6 - 9 pm</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chemeClr val="dk1"/>
                  </a:solidFill>
                  <a:latin typeface="Roboto"/>
                  <a:ea typeface="Roboto"/>
                  <a:cs typeface="Roboto"/>
                  <a:sym typeface="Roboto"/>
                </a:rPr>
                <a:t>precioMes: 180000</a:t>
              </a:r>
              <a:endParaRPr b="0" i="0" sz="1100" u="none" cap="none" strike="noStrike">
                <a:solidFill>
                  <a:srgbClr val="000000"/>
                </a:solidFill>
                <a:latin typeface="Roboto"/>
                <a:ea typeface="Roboto"/>
                <a:cs typeface="Roboto"/>
                <a:sym typeface="Roboto"/>
              </a:endParaRPr>
            </a:p>
          </p:txBody>
        </p:sp>
        <p:sp>
          <p:nvSpPr>
            <p:cNvPr id="150" name="Google Shape;150;p6"/>
            <p:cNvSpPr txBox="1"/>
            <p:nvPr/>
          </p:nvSpPr>
          <p:spPr>
            <a:xfrm>
              <a:off x="-1763279" y="1247931"/>
              <a:ext cx="1456800" cy="551400"/>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chemeClr val="dk1"/>
                  </a:solidFill>
                  <a:latin typeface="Roboto"/>
                  <a:ea typeface="Roboto"/>
                  <a:cs typeface="Roboto"/>
                  <a:sym typeface="Roboto"/>
                </a:rPr>
                <a:t>calcularPromedioPrecio</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chemeClr val="dk1"/>
                  </a:solidFill>
                  <a:latin typeface="Roboto"/>
                  <a:ea typeface="Roboto"/>
                  <a:cs typeface="Roboto"/>
                  <a:sym typeface="Roboto"/>
                </a:rPr>
                <a:t>obtenerCursoNivelAlto</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chemeClr val="dk1"/>
                  </a:solidFill>
                  <a:latin typeface="Roboto"/>
                  <a:ea typeface="Roboto"/>
                  <a:cs typeface="Roboto"/>
                  <a:sym typeface="Roboto"/>
                </a:rPr>
                <a:t>obtenerCursoMenorDuracion</a:t>
              </a:r>
              <a:endParaRPr b="0" i="0" sz="1100" u="none" cap="none" strike="noStrike">
                <a:solidFill>
                  <a:schemeClr val="dk1"/>
                </a:solidFill>
                <a:latin typeface="Roboto"/>
                <a:ea typeface="Roboto"/>
                <a:cs typeface="Roboto"/>
                <a:sym typeface="Roboto"/>
              </a:endParaRPr>
            </a:p>
          </p:txBody>
        </p:sp>
      </p:grpSp>
      <p:cxnSp>
        <p:nvCxnSpPr>
          <p:cNvPr id="151" name="Google Shape;151;p6"/>
          <p:cNvCxnSpPr/>
          <p:nvPr/>
        </p:nvCxnSpPr>
        <p:spPr>
          <a:xfrm>
            <a:off x="9684550" y="2803588"/>
            <a:ext cx="1215900" cy="121500"/>
          </a:xfrm>
          <a:prstGeom prst="bentConnector3">
            <a:avLst>
              <a:gd fmla="val 50000" name="adj1"/>
            </a:avLst>
          </a:prstGeom>
          <a:noFill/>
          <a:ln cap="flat" cmpd="sng" w="19050">
            <a:solidFill>
              <a:srgbClr val="434343"/>
            </a:solidFill>
            <a:prstDash val="solid"/>
            <a:round/>
            <a:headEnd len="med" w="med" type="triangle"/>
            <a:tailEnd len="sm" w="sm" type="none"/>
          </a:ln>
        </p:spPr>
      </p:cxnSp>
      <p:cxnSp>
        <p:nvCxnSpPr>
          <p:cNvPr id="152" name="Google Shape;152;p6"/>
          <p:cNvCxnSpPr/>
          <p:nvPr/>
        </p:nvCxnSpPr>
        <p:spPr>
          <a:xfrm>
            <a:off x="9678400" y="2588288"/>
            <a:ext cx="1155300" cy="36600"/>
          </a:xfrm>
          <a:prstGeom prst="bentConnector3">
            <a:avLst>
              <a:gd fmla="val 50000" name="adj1"/>
            </a:avLst>
          </a:prstGeom>
          <a:noFill/>
          <a:ln cap="flat" cmpd="sng" w="19050">
            <a:solidFill>
              <a:srgbClr val="434343"/>
            </a:solidFill>
            <a:prstDash val="solid"/>
            <a:round/>
            <a:headEnd len="sm" w="sm" type="none"/>
            <a:tailEnd len="med" w="med" type="diamond"/>
          </a:ln>
        </p:spPr>
      </p:cxnSp>
      <p:cxnSp>
        <p:nvCxnSpPr>
          <p:cNvPr id="153" name="Google Shape;153;p6"/>
          <p:cNvCxnSpPr/>
          <p:nvPr/>
        </p:nvCxnSpPr>
        <p:spPr>
          <a:xfrm>
            <a:off x="9684538" y="1899050"/>
            <a:ext cx="1143000" cy="109500"/>
          </a:xfrm>
          <a:prstGeom prst="bentConnector3">
            <a:avLst>
              <a:gd fmla="val 50000" name="adj1"/>
            </a:avLst>
          </a:prstGeom>
          <a:noFill/>
          <a:ln cap="flat" cmpd="sng" w="19050">
            <a:solidFill>
              <a:srgbClr val="434343"/>
            </a:solidFill>
            <a:prstDash val="solid"/>
            <a:round/>
            <a:headEnd len="sm" w="sm" type="none"/>
            <a:tailEnd len="sm" w="sm" type="none"/>
          </a:ln>
        </p:spPr>
      </p:cxnSp>
      <p:cxnSp>
        <p:nvCxnSpPr>
          <p:cNvPr id="154" name="Google Shape;154;p6"/>
          <p:cNvCxnSpPr/>
          <p:nvPr/>
        </p:nvCxnSpPr>
        <p:spPr>
          <a:xfrm>
            <a:off x="9684538" y="2259250"/>
            <a:ext cx="1143000" cy="109500"/>
          </a:xfrm>
          <a:prstGeom prst="bentConnector3">
            <a:avLst>
              <a:gd fmla="val 50000" name="adj1"/>
            </a:avLst>
          </a:prstGeom>
          <a:noFill/>
          <a:ln cap="flat" cmpd="sng" w="19050">
            <a:solidFill>
              <a:srgbClr val="434343"/>
            </a:solidFill>
            <a:prstDash val="solid"/>
            <a:round/>
            <a:headEnd len="sm" w="sm" type="none"/>
            <a:tailEnd len="med" w="med" type="diamond"/>
          </a:ln>
        </p:spPr>
      </p:cxnSp>
      <p:sp>
        <p:nvSpPr>
          <p:cNvPr id="155" name="Google Shape;155;p6"/>
          <p:cNvSpPr/>
          <p:nvPr/>
        </p:nvSpPr>
        <p:spPr>
          <a:xfrm>
            <a:off x="2508300" y="78275"/>
            <a:ext cx="4127400" cy="35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s" sz="1600" u="none" cap="none" strike="noStrike">
                <a:solidFill>
                  <a:srgbClr val="000000"/>
                </a:solidFill>
                <a:latin typeface="Arial"/>
                <a:ea typeface="Arial"/>
                <a:cs typeface="Arial"/>
                <a:sym typeface="Arial"/>
              </a:rPr>
              <a:t>6 instancias</a:t>
            </a:r>
            <a:endParaRPr b="0" i="0" sz="1600" u="none" cap="none" strike="noStrike">
              <a:solidFill>
                <a:srgbClr val="000000"/>
              </a:solidFill>
              <a:latin typeface="Arial"/>
              <a:ea typeface="Arial"/>
              <a:cs typeface="Arial"/>
              <a:sym typeface="Arial"/>
            </a:endParaRPr>
          </a:p>
        </p:txBody>
      </p:sp>
      <p:grpSp>
        <p:nvGrpSpPr>
          <p:cNvPr id="156" name="Google Shape;156;p6"/>
          <p:cNvGrpSpPr/>
          <p:nvPr/>
        </p:nvGrpSpPr>
        <p:grpSpPr>
          <a:xfrm>
            <a:off x="3483381" y="430751"/>
            <a:ext cx="2190722" cy="2258511"/>
            <a:chOff x="-1763279" y="85125"/>
            <a:chExt cx="1456984" cy="1714500"/>
          </a:xfrm>
        </p:grpSpPr>
        <p:sp>
          <p:nvSpPr>
            <p:cNvPr id="157" name="Google Shape;157;p6"/>
            <p:cNvSpPr/>
            <p:nvPr/>
          </p:nvSpPr>
          <p:spPr>
            <a:xfrm>
              <a:off x="-1763095" y="85125"/>
              <a:ext cx="1456800" cy="17145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6"/>
            <p:cNvSpPr/>
            <p:nvPr/>
          </p:nvSpPr>
          <p:spPr>
            <a:xfrm>
              <a:off x="-1763275" y="85125"/>
              <a:ext cx="1456800" cy="2796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6"/>
            <p:cNvSpPr/>
            <p:nvPr/>
          </p:nvSpPr>
          <p:spPr>
            <a:xfrm>
              <a:off x="-1763275" y="364800"/>
              <a:ext cx="1456800" cy="7905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6"/>
            <p:cNvSpPr txBox="1"/>
            <p:nvPr/>
          </p:nvSpPr>
          <p:spPr>
            <a:xfrm>
              <a:off x="-1748558" y="97274"/>
              <a:ext cx="1442100" cy="225600"/>
            </a:xfrm>
            <a:prstGeom prst="rect">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Curso@2707</a:t>
              </a:r>
              <a:endParaRPr b="0" i="0" sz="1100" u="none" cap="none" strike="noStrike">
                <a:solidFill>
                  <a:srgbClr val="000000"/>
                </a:solidFill>
                <a:latin typeface="Roboto"/>
                <a:ea typeface="Roboto"/>
                <a:cs typeface="Roboto"/>
                <a:sym typeface="Roboto"/>
              </a:endParaRPr>
            </a:p>
          </p:txBody>
        </p:sp>
        <p:sp>
          <p:nvSpPr>
            <p:cNvPr id="161" name="Google Shape;161;p6"/>
            <p:cNvSpPr txBox="1"/>
            <p:nvPr/>
          </p:nvSpPr>
          <p:spPr>
            <a:xfrm>
              <a:off x="-1748540" y="273467"/>
              <a:ext cx="1442100" cy="1052400"/>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tipoBaile: Cumbia</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categoria: Juvenil</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nivel: Medio</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profesor: Sí</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horario: 4-6 pm</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precioMes: 150000</a:t>
              </a:r>
              <a:endParaRPr b="0" i="0" sz="1100" u="none" cap="none" strike="noStrike">
                <a:solidFill>
                  <a:srgbClr val="000000"/>
                </a:solidFill>
                <a:latin typeface="Roboto"/>
                <a:ea typeface="Roboto"/>
                <a:cs typeface="Roboto"/>
                <a:sym typeface="Roboto"/>
              </a:endParaRPr>
            </a:p>
          </p:txBody>
        </p:sp>
        <p:sp>
          <p:nvSpPr>
            <p:cNvPr id="162" name="Google Shape;162;p6"/>
            <p:cNvSpPr txBox="1"/>
            <p:nvPr/>
          </p:nvSpPr>
          <p:spPr>
            <a:xfrm>
              <a:off x="-1763279" y="1247931"/>
              <a:ext cx="1456800" cy="551400"/>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calcularPromedioPrecio</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obtenerCursoNivelAlto</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chemeClr val="dk1"/>
                  </a:solidFill>
                  <a:latin typeface="Roboto"/>
                  <a:ea typeface="Roboto"/>
                  <a:cs typeface="Roboto"/>
                  <a:sym typeface="Roboto"/>
                </a:rPr>
                <a:t>obtenerCursoMenorDuracion</a:t>
              </a:r>
              <a:endParaRPr b="0" i="0" sz="1100" u="none" cap="none" strike="noStrike">
                <a:solidFill>
                  <a:schemeClr val="dk1"/>
                </a:solidFill>
                <a:latin typeface="Roboto"/>
                <a:ea typeface="Roboto"/>
                <a:cs typeface="Roboto"/>
                <a:sym typeface="Roboto"/>
              </a:endParaRPr>
            </a:p>
          </p:txBody>
        </p:sp>
      </p:grpSp>
      <p:grpSp>
        <p:nvGrpSpPr>
          <p:cNvPr id="163" name="Google Shape;163;p6"/>
          <p:cNvGrpSpPr/>
          <p:nvPr/>
        </p:nvGrpSpPr>
        <p:grpSpPr>
          <a:xfrm>
            <a:off x="6589931" y="430799"/>
            <a:ext cx="2190722" cy="2258511"/>
            <a:chOff x="-1763279" y="85125"/>
            <a:chExt cx="1456984" cy="1714500"/>
          </a:xfrm>
        </p:grpSpPr>
        <p:sp>
          <p:nvSpPr>
            <p:cNvPr id="164" name="Google Shape;164;p6"/>
            <p:cNvSpPr/>
            <p:nvPr/>
          </p:nvSpPr>
          <p:spPr>
            <a:xfrm>
              <a:off x="-1763095" y="85125"/>
              <a:ext cx="1456800" cy="17145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6"/>
            <p:cNvSpPr/>
            <p:nvPr/>
          </p:nvSpPr>
          <p:spPr>
            <a:xfrm>
              <a:off x="-1763275" y="85125"/>
              <a:ext cx="1456800" cy="2796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6"/>
            <p:cNvSpPr/>
            <p:nvPr/>
          </p:nvSpPr>
          <p:spPr>
            <a:xfrm>
              <a:off x="-1763275" y="364800"/>
              <a:ext cx="1456800" cy="7905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6"/>
            <p:cNvSpPr txBox="1"/>
            <p:nvPr/>
          </p:nvSpPr>
          <p:spPr>
            <a:xfrm>
              <a:off x="-1748558" y="97274"/>
              <a:ext cx="1442100" cy="225600"/>
            </a:xfrm>
            <a:prstGeom prst="rect">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Curso@2708</a:t>
              </a:r>
              <a:endParaRPr b="0" i="0" sz="1100" u="none" cap="none" strike="noStrike">
                <a:solidFill>
                  <a:srgbClr val="000000"/>
                </a:solidFill>
                <a:latin typeface="Roboto"/>
                <a:ea typeface="Roboto"/>
                <a:cs typeface="Roboto"/>
                <a:sym typeface="Roboto"/>
              </a:endParaRPr>
            </a:p>
          </p:txBody>
        </p:sp>
        <p:sp>
          <p:nvSpPr>
            <p:cNvPr id="168" name="Google Shape;168;p6"/>
            <p:cNvSpPr txBox="1"/>
            <p:nvPr/>
          </p:nvSpPr>
          <p:spPr>
            <a:xfrm>
              <a:off x="-1748540" y="273467"/>
              <a:ext cx="1442100" cy="1052400"/>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tipoBaile: Ballet</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categoria: Pre-juvenil</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nivel: Alto</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profesor: Sí</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horario: 2-5 pm</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precioMes: 220000</a:t>
              </a:r>
              <a:endParaRPr b="0" i="0" sz="1100" u="none" cap="none" strike="noStrike">
                <a:solidFill>
                  <a:srgbClr val="000000"/>
                </a:solidFill>
                <a:latin typeface="Roboto"/>
                <a:ea typeface="Roboto"/>
                <a:cs typeface="Roboto"/>
                <a:sym typeface="Roboto"/>
              </a:endParaRPr>
            </a:p>
          </p:txBody>
        </p:sp>
        <p:sp>
          <p:nvSpPr>
            <p:cNvPr id="169" name="Google Shape;169;p6"/>
            <p:cNvSpPr txBox="1"/>
            <p:nvPr/>
          </p:nvSpPr>
          <p:spPr>
            <a:xfrm>
              <a:off x="-1763279" y="1247931"/>
              <a:ext cx="1456800" cy="551400"/>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calcularPromedioPrecio</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chemeClr val="dk1"/>
                  </a:solidFill>
                  <a:latin typeface="Roboto"/>
                  <a:ea typeface="Roboto"/>
                  <a:cs typeface="Roboto"/>
                  <a:sym typeface="Roboto"/>
                </a:rPr>
                <a:t>obtenerCursoNivelAlto</a:t>
              </a:r>
              <a:endParaRPr b="0" i="0" sz="11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chemeClr val="dk1"/>
                  </a:solidFill>
                  <a:latin typeface="Roboto"/>
                  <a:ea typeface="Roboto"/>
                  <a:cs typeface="Roboto"/>
                  <a:sym typeface="Roboto"/>
                </a:rPr>
                <a:t>obtenerCursoMenorDuracion</a:t>
              </a:r>
              <a:endParaRPr b="0" i="0" sz="1100" u="none" cap="none" strike="noStrike">
                <a:solidFill>
                  <a:schemeClr val="dk1"/>
                </a:solidFill>
                <a:latin typeface="Roboto"/>
                <a:ea typeface="Roboto"/>
                <a:cs typeface="Roboto"/>
                <a:sym typeface="Roboto"/>
              </a:endParaRPr>
            </a:p>
          </p:txBody>
        </p:sp>
      </p:grpSp>
      <p:grpSp>
        <p:nvGrpSpPr>
          <p:cNvPr id="170" name="Google Shape;170;p6"/>
          <p:cNvGrpSpPr/>
          <p:nvPr/>
        </p:nvGrpSpPr>
        <p:grpSpPr>
          <a:xfrm>
            <a:off x="466743" y="2758535"/>
            <a:ext cx="2100530" cy="2384965"/>
            <a:chOff x="-1763276" y="85125"/>
            <a:chExt cx="1456981" cy="1714500"/>
          </a:xfrm>
        </p:grpSpPr>
        <p:sp>
          <p:nvSpPr>
            <p:cNvPr id="171" name="Google Shape;171;p6"/>
            <p:cNvSpPr/>
            <p:nvPr/>
          </p:nvSpPr>
          <p:spPr>
            <a:xfrm>
              <a:off x="-1763095" y="85125"/>
              <a:ext cx="1456800" cy="17145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6"/>
            <p:cNvSpPr/>
            <p:nvPr/>
          </p:nvSpPr>
          <p:spPr>
            <a:xfrm>
              <a:off x="-1763275" y="85125"/>
              <a:ext cx="1456800" cy="2796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6"/>
            <p:cNvSpPr/>
            <p:nvPr/>
          </p:nvSpPr>
          <p:spPr>
            <a:xfrm>
              <a:off x="-1763275" y="364800"/>
              <a:ext cx="1456800" cy="699168"/>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6"/>
            <p:cNvSpPr txBox="1"/>
            <p:nvPr/>
          </p:nvSpPr>
          <p:spPr>
            <a:xfrm>
              <a:off x="-1748558" y="97274"/>
              <a:ext cx="1442100" cy="225600"/>
            </a:xfrm>
            <a:prstGeom prst="rect">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Cliente@1001</a:t>
              </a:r>
              <a:endParaRPr b="0" i="0" sz="1100" u="none" cap="none" strike="noStrike">
                <a:solidFill>
                  <a:srgbClr val="000000"/>
                </a:solidFill>
                <a:latin typeface="Roboto"/>
                <a:ea typeface="Roboto"/>
                <a:cs typeface="Roboto"/>
                <a:sym typeface="Roboto"/>
              </a:endParaRPr>
            </a:p>
          </p:txBody>
        </p:sp>
        <p:sp>
          <p:nvSpPr>
            <p:cNvPr id="175" name="Google Shape;175;p6"/>
            <p:cNvSpPr txBox="1"/>
            <p:nvPr/>
          </p:nvSpPr>
          <p:spPr>
            <a:xfrm>
              <a:off x="-1748575" y="273190"/>
              <a:ext cx="1442100" cy="790500"/>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nombre: Juan</a:t>
              </a:r>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apellido: Arias</a:t>
              </a:r>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edad: 24</a:t>
              </a:r>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cedula: 1094</a:t>
              </a:r>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correo: juan@1001</a:t>
              </a:r>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rgbClr val="000000"/>
                </a:solidFill>
                <a:latin typeface="Roboto"/>
                <a:ea typeface="Roboto"/>
                <a:cs typeface="Roboto"/>
                <a:sym typeface="Roboto"/>
              </a:endParaRPr>
            </a:p>
          </p:txBody>
        </p:sp>
        <p:sp>
          <p:nvSpPr>
            <p:cNvPr id="176" name="Google Shape;176;p6"/>
            <p:cNvSpPr txBox="1"/>
            <p:nvPr/>
          </p:nvSpPr>
          <p:spPr>
            <a:xfrm>
              <a:off x="-1763276" y="1063969"/>
              <a:ext cx="1456800" cy="735623"/>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crearCliente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obtenerCliente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actualizarCliente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eliminarCliente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Roboto"/>
                <a:ea typeface="Roboto"/>
                <a:cs typeface="Roboto"/>
                <a:sym typeface="Roboto"/>
              </a:endParaRPr>
            </a:p>
          </p:txBody>
        </p:sp>
      </p:grpSp>
      <p:grpSp>
        <p:nvGrpSpPr>
          <p:cNvPr id="177" name="Google Shape;177;p6"/>
          <p:cNvGrpSpPr/>
          <p:nvPr/>
        </p:nvGrpSpPr>
        <p:grpSpPr>
          <a:xfrm>
            <a:off x="3483159" y="2758450"/>
            <a:ext cx="2190697" cy="2385041"/>
            <a:chOff x="-1763457" y="85125"/>
            <a:chExt cx="1457162" cy="1714500"/>
          </a:xfrm>
        </p:grpSpPr>
        <p:sp>
          <p:nvSpPr>
            <p:cNvPr id="178" name="Google Shape;178;p6"/>
            <p:cNvSpPr/>
            <p:nvPr/>
          </p:nvSpPr>
          <p:spPr>
            <a:xfrm>
              <a:off x="-1763095" y="85125"/>
              <a:ext cx="1456800" cy="17145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6"/>
            <p:cNvSpPr/>
            <p:nvPr/>
          </p:nvSpPr>
          <p:spPr>
            <a:xfrm>
              <a:off x="-1763275" y="85125"/>
              <a:ext cx="1456800" cy="2796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6"/>
            <p:cNvSpPr/>
            <p:nvPr/>
          </p:nvSpPr>
          <p:spPr>
            <a:xfrm>
              <a:off x="-1763275" y="364800"/>
              <a:ext cx="1456800" cy="699168"/>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6"/>
            <p:cNvSpPr txBox="1"/>
            <p:nvPr/>
          </p:nvSpPr>
          <p:spPr>
            <a:xfrm>
              <a:off x="-1748558" y="97274"/>
              <a:ext cx="1442100" cy="225600"/>
            </a:xfrm>
            <a:prstGeom prst="rect">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Cliente@1002</a:t>
              </a:r>
              <a:endParaRPr b="0" i="0" sz="1100" u="none" cap="none" strike="noStrike">
                <a:solidFill>
                  <a:srgbClr val="000000"/>
                </a:solidFill>
                <a:latin typeface="Roboto"/>
                <a:ea typeface="Roboto"/>
                <a:cs typeface="Roboto"/>
                <a:sym typeface="Roboto"/>
              </a:endParaRPr>
            </a:p>
          </p:txBody>
        </p:sp>
        <p:sp>
          <p:nvSpPr>
            <p:cNvPr id="182" name="Google Shape;182;p6"/>
            <p:cNvSpPr txBox="1"/>
            <p:nvPr/>
          </p:nvSpPr>
          <p:spPr>
            <a:xfrm>
              <a:off x="-1763457" y="300974"/>
              <a:ext cx="1442100" cy="790500"/>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nombre: Ana</a:t>
              </a:r>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apellido: Alzate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edad: 35</a:t>
              </a:r>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cedula: 1095</a:t>
              </a:r>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correo: ana@1002</a:t>
              </a:r>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rgbClr val="000000"/>
                </a:solidFill>
                <a:latin typeface="Roboto"/>
                <a:ea typeface="Roboto"/>
                <a:cs typeface="Roboto"/>
                <a:sym typeface="Roboto"/>
              </a:endParaRPr>
            </a:p>
          </p:txBody>
        </p:sp>
        <p:sp>
          <p:nvSpPr>
            <p:cNvPr id="183" name="Google Shape;183;p6"/>
            <p:cNvSpPr txBox="1"/>
            <p:nvPr/>
          </p:nvSpPr>
          <p:spPr>
            <a:xfrm>
              <a:off x="-1763276" y="1063969"/>
              <a:ext cx="1456800" cy="735623"/>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crearCliente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obtenerCliente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actualizarCliente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eliminarCliente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Roboto"/>
                <a:ea typeface="Roboto"/>
                <a:cs typeface="Roboto"/>
                <a:sym typeface="Roboto"/>
              </a:endParaRPr>
            </a:p>
          </p:txBody>
        </p:sp>
      </p:grpSp>
      <p:grpSp>
        <p:nvGrpSpPr>
          <p:cNvPr id="184" name="Google Shape;184;p6"/>
          <p:cNvGrpSpPr/>
          <p:nvPr/>
        </p:nvGrpSpPr>
        <p:grpSpPr>
          <a:xfrm>
            <a:off x="6586485" y="2758501"/>
            <a:ext cx="2190717" cy="2385041"/>
            <a:chOff x="-1763276" y="85125"/>
            <a:chExt cx="1456981" cy="1714500"/>
          </a:xfrm>
        </p:grpSpPr>
        <p:sp>
          <p:nvSpPr>
            <p:cNvPr id="185" name="Google Shape;185;p6"/>
            <p:cNvSpPr/>
            <p:nvPr/>
          </p:nvSpPr>
          <p:spPr>
            <a:xfrm>
              <a:off x="-1763095" y="85125"/>
              <a:ext cx="1456800" cy="17145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6"/>
            <p:cNvSpPr/>
            <p:nvPr/>
          </p:nvSpPr>
          <p:spPr>
            <a:xfrm>
              <a:off x="-1763275" y="85125"/>
              <a:ext cx="1456800" cy="2796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6"/>
            <p:cNvSpPr/>
            <p:nvPr/>
          </p:nvSpPr>
          <p:spPr>
            <a:xfrm>
              <a:off x="-1763275" y="364800"/>
              <a:ext cx="1456800" cy="699168"/>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6"/>
            <p:cNvSpPr txBox="1"/>
            <p:nvPr/>
          </p:nvSpPr>
          <p:spPr>
            <a:xfrm>
              <a:off x="-1748558" y="97274"/>
              <a:ext cx="1442100" cy="225600"/>
            </a:xfrm>
            <a:prstGeom prst="rect">
              <a:avLst/>
            </a:prstGeom>
            <a:solidFill>
              <a:srgbClr val="A4C2F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Cliente@1003</a:t>
              </a:r>
              <a:endParaRPr b="0" i="0" sz="1100" u="none" cap="none" strike="noStrike">
                <a:solidFill>
                  <a:srgbClr val="000000"/>
                </a:solidFill>
                <a:latin typeface="Roboto"/>
                <a:ea typeface="Roboto"/>
                <a:cs typeface="Roboto"/>
                <a:sym typeface="Roboto"/>
              </a:endParaRPr>
            </a:p>
          </p:txBody>
        </p:sp>
        <p:sp>
          <p:nvSpPr>
            <p:cNvPr id="189" name="Google Shape;189;p6"/>
            <p:cNvSpPr txBox="1"/>
            <p:nvPr/>
          </p:nvSpPr>
          <p:spPr>
            <a:xfrm>
              <a:off x="-1748575" y="273190"/>
              <a:ext cx="1442100" cy="790500"/>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nombre: María</a:t>
              </a:r>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apellido: Perez</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edad: 22</a:t>
              </a:r>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cedula: 1097</a:t>
              </a:r>
              <a:endParaRPr/>
            </a:p>
            <a:p>
              <a:pPr indent="0" lvl="0" marL="0" marR="0" rtl="0" algn="l">
                <a:lnSpc>
                  <a:spcPct val="100000"/>
                </a:lnSpc>
                <a:spcBef>
                  <a:spcPts val="0"/>
                </a:spcBef>
                <a:spcAft>
                  <a:spcPts val="0"/>
                </a:spcAft>
                <a:buClr>
                  <a:srgbClr val="000000"/>
                </a:buClr>
                <a:buSzPts val="1100"/>
                <a:buFont typeface="Arial"/>
                <a:buNone/>
              </a:pPr>
              <a:r>
                <a:rPr b="0" i="0" lang="es" sz="1100" u="none" cap="none" strike="noStrike">
                  <a:solidFill>
                    <a:srgbClr val="000000"/>
                  </a:solidFill>
                  <a:latin typeface="Roboto"/>
                  <a:ea typeface="Roboto"/>
                  <a:cs typeface="Roboto"/>
                  <a:sym typeface="Roboto"/>
                </a:rPr>
                <a:t>correo: maria@1003</a:t>
              </a:r>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rgbClr val="000000"/>
                </a:solidFill>
                <a:latin typeface="Roboto"/>
                <a:ea typeface="Roboto"/>
                <a:cs typeface="Roboto"/>
                <a:sym typeface="Roboto"/>
              </a:endParaRPr>
            </a:p>
          </p:txBody>
        </p:sp>
        <p:sp>
          <p:nvSpPr>
            <p:cNvPr id="190" name="Google Shape;190;p6"/>
            <p:cNvSpPr txBox="1"/>
            <p:nvPr/>
          </p:nvSpPr>
          <p:spPr>
            <a:xfrm>
              <a:off x="-1763276" y="1063969"/>
              <a:ext cx="1456800" cy="735623"/>
            </a:xfrm>
            <a:prstGeom prst="rect">
              <a:avLst/>
            </a:prstGeom>
            <a:solidFill>
              <a:srgbClr val="A4C2F4"/>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crearCliente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obtenerCliente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actualizarCliente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s" sz="1100" u="none" cap="none" strike="noStrike">
                  <a:solidFill>
                    <a:srgbClr val="000000"/>
                  </a:solidFill>
                  <a:latin typeface="Roboto"/>
                  <a:ea typeface="Roboto"/>
                  <a:cs typeface="Roboto"/>
                  <a:sym typeface="Roboto"/>
                </a:rPr>
                <a:t>eliminarCliente</a:t>
              </a:r>
              <a:endParaRPr b="0" i="0" sz="11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Roboto"/>
                <a:ea typeface="Roboto"/>
                <a:cs typeface="Roboto"/>
                <a:sym typeface="Robot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cxnSp>
        <p:nvCxnSpPr>
          <p:cNvPr id="195" name="Google Shape;195;p7"/>
          <p:cNvCxnSpPr/>
          <p:nvPr/>
        </p:nvCxnSpPr>
        <p:spPr>
          <a:xfrm>
            <a:off x="9684550" y="2803588"/>
            <a:ext cx="1215900" cy="121500"/>
          </a:xfrm>
          <a:prstGeom prst="bentConnector3">
            <a:avLst>
              <a:gd fmla="val 50000" name="adj1"/>
            </a:avLst>
          </a:prstGeom>
          <a:noFill/>
          <a:ln cap="flat" cmpd="sng" w="19050">
            <a:solidFill>
              <a:srgbClr val="434343"/>
            </a:solidFill>
            <a:prstDash val="solid"/>
            <a:round/>
            <a:headEnd len="med" w="med" type="triangle"/>
            <a:tailEnd len="sm" w="sm" type="none"/>
          </a:ln>
        </p:spPr>
      </p:cxnSp>
      <p:cxnSp>
        <p:nvCxnSpPr>
          <p:cNvPr id="196" name="Google Shape;196;p7"/>
          <p:cNvCxnSpPr/>
          <p:nvPr/>
        </p:nvCxnSpPr>
        <p:spPr>
          <a:xfrm>
            <a:off x="9678400" y="2588288"/>
            <a:ext cx="1155300" cy="36600"/>
          </a:xfrm>
          <a:prstGeom prst="bentConnector3">
            <a:avLst>
              <a:gd fmla="val 50000" name="adj1"/>
            </a:avLst>
          </a:prstGeom>
          <a:noFill/>
          <a:ln cap="flat" cmpd="sng" w="19050">
            <a:solidFill>
              <a:srgbClr val="434343"/>
            </a:solidFill>
            <a:prstDash val="solid"/>
            <a:round/>
            <a:headEnd len="sm" w="sm" type="none"/>
            <a:tailEnd len="med" w="med" type="diamond"/>
          </a:ln>
        </p:spPr>
      </p:cxnSp>
      <p:cxnSp>
        <p:nvCxnSpPr>
          <p:cNvPr id="197" name="Google Shape;197;p7"/>
          <p:cNvCxnSpPr/>
          <p:nvPr/>
        </p:nvCxnSpPr>
        <p:spPr>
          <a:xfrm>
            <a:off x="9684538" y="1899050"/>
            <a:ext cx="1143000" cy="109500"/>
          </a:xfrm>
          <a:prstGeom prst="bentConnector3">
            <a:avLst>
              <a:gd fmla="val 50000" name="adj1"/>
            </a:avLst>
          </a:prstGeom>
          <a:noFill/>
          <a:ln cap="flat" cmpd="sng" w="19050">
            <a:solidFill>
              <a:srgbClr val="434343"/>
            </a:solidFill>
            <a:prstDash val="solid"/>
            <a:round/>
            <a:headEnd len="sm" w="sm" type="none"/>
            <a:tailEnd len="sm" w="sm" type="none"/>
          </a:ln>
        </p:spPr>
      </p:cxnSp>
      <p:cxnSp>
        <p:nvCxnSpPr>
          <p:cNvPr id="198" name="Google Shape;198;p7"/>
          <p:cNvCxnSpPr/>
          <p:nvPr/>
        </p:nvCxnSpPr>
        <p:spPr>
          <a:xfrm>
            <a:off x="9684538" y="2259250"/>
            <a:ext cx="1143000" cy="109500"/>
          </a:xfrm>
          <a:prstGeom prst="bentConnector3">
            <a:avLst>
              <a:gd fmla="val 50000" name="adj1"/>
            </a:avLst>
          </a:prstGeom>
          <a:noFill/>
          <a:ln cap="flat" cmpd="sng" w="19050">
            <a:solidFill>
              <a:srgbClr val="434343"/>
            </a:solidFill>
            <a:prstDash val="solid"/>
            <a:round/>
            <a:headEnd len="sm" w="sm" type="none"/>
            <a:tailEnd len="med" w="med" type="diamond"/>
          </a:ln>
        </p:spPr>
      </p:cxnSp>
      <p:sp>
        <p:nvSpPr>
          <p:cNvPr id="199" name="Google Shape;199;p7"/>
          <p:cNvSpPr/>
          <p:nvPr/>
        </p:nvSpPr>
        <p:spPr>
          <a:xfrm>
            <a:off x="2508300" y="78275"/>
            <a:ext cx="4127400" cy="352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lang="es" sz="1600"/>
              <a:t>https://drive.google.com/drive/recent</a:t>
            </a:r>
            <a:endParaRPr b="0" i="0" sz="1600" u="none" cap="none" strike="noStrike">
              <a:solidFill>
                <a:srgbClr val="000000"/>
              </a:solidFill>
              <a:latin typeface="Arial"/>
              <a:ea typeface="Arial"/>
              <a:cs typeface="Arial"/>
              <a:sym typeface="Arial"/>
            </a:endParaRPr>
          </a:p>
        </p:txBody>
      </p:sp>
      <p:pic>
        <p:nvPicPr>
          <p:cNvPr id="200" name="Google Shape;200;p7"/>
          <p:cNvPicPr preferRelativeResize="0"/>
          <p:nvPr/>
        </p:nvPicPr>
        <p:blipFill>
          <a:blip r:embed="rId3">
            <a:alphaModFix/>
          </a:blip>
          <a:stretch>
            <a:fillRect/>
          </a:stretch>
        </p:blipFill>
        <p:spPr>
          <a:xfrm>
            <a:off x="0" y="430775"/>
            <a:ext cx="9143998" cy="4712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8"/>
          <p:cNvSpPr txBox="1"/>
          <p:nvPr/>
        </p:nvSpPr>
        <p:spPr>
          <a:xfrm>
            <a:off x="855750" y="1259275"/>
            <a:ext cx="7432500" cy="240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7200"/>
              <a:buFont typeface="Arial"/>
              <a:buNone/>
            </a:pPr>
            <a:r>
              <a:rPr b="0" i="0" lang="es" sz="7200" u="none" cap="none" strike="noStrike">
                <a:solidFill>
                  <a:srgbClr val="000000"/>
                </a:solidFill>
                <a:latin typeface="Comic Sans MS"/>
                <a:ea typeface="Comic Sans MS"/>
                <a:cs typeface="Comic Sans MS"/>
                <a:sym typeface="Comic Sans MS"/>
              </a:rPr>
              <a:t>Estructura del proyecto</a:t>
            </a:r>
            <a:endParaRPr b="0" i="0" sz="72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9"/>
          <p:cNvSpPr txBox="1"/>
          <p:nvPr/>
        </p:nvSpPr>
        <p:spPr>
          <a:xfrm>
            <a:off x="2833700" y="422000"/>
            <a:ext cx="3077700" cy="396300"/>
          </a:xfrm>
          <a:prstGeom prst="rect">
            <a:avLst/>
          </a:prstGeom>
          <a:solidFill>
            <a:srgbClr val="FFE5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Roboto"/>
                <a:ea typeface="Roboto"/>
                <a:cs typeface="Roboto"/>
                <a:sym typeface="Roboto"/>
              </a:rPr>
              <a:t>Ruta del Proyecto academia_baile</a:t>
            </a:r>
            <a:endParaRPr b="0" i="0" sz="1400" u="none" cap="none" strike="noStrike">
              <a:solidFill>
                <a:srgbClr val="000000"/>
              </a:solidFill>
              <a:latin typeface="Roboto"/>
              <a:ea typeface="Roboto"/>
              <a:cs typeface="Roboto"/>
              <a:sym typeface="Roboto"/>
            </a:endParaRPr>
          </a:p>
        </p:txBody>
      </p:sp>
      <p:pic>
        <p:nvPicPr>
          <p:cNvPr id="211" name="Google Shape;211;p9"/>
          <p:cNvPicPr preferRelativeResize="0"/>
          <p:nvPr/>
        </p:nvPicPr>
        <p:blipFill rotWithShape="1">
          <a:blip r:embed="rId3">
            <a:alphaModFix/>
          </a:blip>
          <a:srcRect b="18612" l="0" r="38195" t="0"/>
          <a:stretch/>
        </p:blipFill>
        <p:spPr>
          <a:xfrm>
            <a:off x="0" y="789000"/>
            <a:ext cx="10835300" cy="8021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